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93" r:id="rId3"/>
    <p:sldId id="262" r:id="rId4"/>
    <p:sldId id="281" r:id="rId5"/>
    <p:sldId id="282" r:id="rId6"/>
    <p:sldId id="261" r:id="rId7"/>
    <p:sldId id="327" r:id="rId8"/>
    <p:sldId id="328" r:id="rId9"/>
    <p:sldId id="27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3196"/>
    <a:srgbClr val="E0462C"/>
    <a:srgbClr val="2D2F93"/>
    <a:srgbClr val="7CB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3630" autoAdjust="0"/>
  </p:normalViewPr>
  <p:slideViewPr>
    <p:cSldViewPr>
      <p:cViewPr varScale="1">
        <p:scale>
          <a:sx n="114" d="100"/>
          <a:sy n="114" d="100"/>
        </p:scale>
        <p:origin x="1560" y="84"/>
      </p:cViewPr>
      <p:guideLst>
        <p:guide orient="horz" pos="2160"/>
        <p:guide pos="2880"/>
      </p:guideLst>
    </p:cSldViewPr>
  </p:slideViewPr>
  <p:notesTextViewPr>
    <p:cViewPr>
      <p:scale>
        <a:sx n="1" d="1"/>
        <a:sy n="1" d="1"/>
      </p:scale>
      <p:origin x="0" y="0"/>
    </p:cViewPr>
  </p:notesTextViewPr>
  <p:sorterViewPr>
    <p:cViewPr>
      <p:scale>
        <a:sx n="100" d="100"/>
        <a:sy n="100" d="100"/>
      </p:scale>
      <p:origin x="0" y="-16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083CD8-3885-4344-9547-7C1E8C4914F5}" type="datetimeFigureOut">
              <a:rPr lang="en-GB" smtClean="0"/>
              <a:t>22/05/2019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DD720E-D3F1-43F9-8B46-9519D956ABC1}" type="slidenum">
              <a:rPr lang="en-GB" smtClean="0"/>
              <a:t>‹#›</a:t>
            </a:fld>
            <a:endParaRPr lang="en-GB"/>
          </a:p>
        </p:txBody>
      </p:sp>
    </p:spTree>
    <p:extLst>
      <p:ext uri="{BB962C8B-B14F-4D97-AF65-F5344CB8AC3E}">
        <p14:creationId xmlns:p14="http://schemas.microsoft.com/office/powerpoint/2010/main" val="3848672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14% of people living in the community are suffering from or at risk of malnutrition. It usually develops over the medium to long term and often goes unidentified and therefore untreated until it becomes a serious problem and people are admitted to hospital or a care home because their health and independence have deteriorated.</a:t>
            </a:r>
          </a:p>
          <a:p>
            <a:r>
              <a:rPr lang="en-GB" dirty="0"/>
              <a:t>At the point of admission to hospital the prevalence rises to a third and on admission to care homes it is as much as 35% of people who are at risk. We can see, therefore, the direct link between malnutrition, consequences for the individual’s health, wellbeing and quality of life and cost to the health and care services.</a:t>
            </a:r>
          </a:p>
          <a:p>
            <a:r>
              <a:rPr lang="en-GB" dirty="0"/>
              <a:t>We have a wide range of services that interact with older people who may notice if someone is looking thin or has lost weight, however, it is not common for this to be raised as an issue – partly due to the myth that losing weight is a natural part of ageing and partly due to lack of knowledge of how to support.</a:t>
            </a:r>
          </a:p>
          <a:p>
            <a:r>
              <a:rPr lang="en-GB" dirty="0"/>
              <a:t>The GM Nutrition and Hydration programme aims to flip this situation on its head – to provide free training and simple tools and information so that everyone working with or caring for older people have the knowledge they need to identify malnutrition and to enable the person to take a self-care approach to stimulating weight gain.</a:t>
            </a:r>
          </a:p>
        </p:txBody>
      </p:sp>
      <p:sp>
        <p:nvSpPr>
          <p:cNvPr id="4" name="Slide Number Placeholder 3"/>
          <p:cNvSpPr>
            <a:spLocks noGrp="1"/>
          </p:cNvSpPr>
          <p:nvPr>
            <p:ph type="sldNum" sz="quarter" idx="5"/>
          </p:nvPr>
        </p:nvSpPr>
        <p:spPr/>
        <p:txBody>
          <a:bodyPr/>
          <a:lstStyle/>
          <a:p>
            <a:fld id="{75DD720E-D3F1-43F9-8B46-9519D956ABC1}" type="slidenum">
              <a:rPr lang="en-GB" smtClean="0"/>
              <a:t>3</a:t>
            </a:fld>
            <a:endParaRPr lang="en-GB"/>
          </a:p>
        </p:txBody>
      </p:sp>
    </p:spTree>
    <p:extLst>
      <p:ext uri="{BB962C8B-B14F-4D97-AF65-F5344CB8AC3E}">
        <p14:creationId xmlns:p14="http://schemas.microsoft.com/office/powerpoint/2010/main" val="3359433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DD720E-D3F1-43F9-8B46-9519D956ABC1}" type="slidenum">
              <a:rPr lang="en-GB" smtClean="0"/>
              <a:t>5</a:t>
            </a:fld>
            <a:endParaRPr lang="en-GB"/>
          </a:p>
        </p:txBody>
      </p:sp>
    </p:spTree>
    <p:extLst>
      <p:ext uri="{BB962C8B-B14F-4D97-AF65-F5344CB8AC3E}">
        <p14:creationId xmlns:p14="http://schemas.microsoft.com/office/powerpoint/2010/main" val="1466838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4" descr="Page Graphi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4" name="Rectangle 22"/>
          <p:cNvSpPr>
            <a:spLocks noGrp="1" noChangeArrowheads="1"/>
          </p:cNvSpPr>
          <p:nvPr>
            <p:ph type="ctrTitle" sz="quarter"/>
          </p:nvPr>
        </p:nvSpPr>
        <p:spPr>
          <a:xfrm>
            <a:off x="466725" y="1520825"/>
            <a:ext cx="5618163" cy="755650"/>
          </a:xfrm>
          <a:prstGeom prst="rect">
            <a:avLst/>
          </a:prstGeom>
        </p:spPr>
        <p:txBody>
          <a:bodyPr wrap="square" lIns="91440" tIns="45720" rIns="91440" bIns="45720" anchor="t"/>
          <a:lstStyle>
            <a:lvl1pPr>
              <a:defRPr sz="3200"/>
            </a:lvl1pPr>
          </a:lstStyle>
          <a:p>
            <a:r>
              <a:rPr lang="en-US" dirty="0"/>
              <a:t>Click to edit Master title style</a:t>
            </a:r>
            <a:endParaRPr lang="en-GB" dirty="0"/>
          </a:p>
        </p:txBody>
      </p:sp>
      <p:sp>
        <p:nvSpPr>
          <p:cNvPr id="3095" name="Rectangle 23"/>
          <p:cNvSpPr>
            <a:spLocks noGrp="1" noChangeArrowheads="1"/>
          </p:cNvSpPr>
          <p:nvPr>
            <p:ph type="subTitle" sz="quarter" idx="1"/>
          </p:nvPr>
        </p:nvSpPr>
        <p:spPr>
          <a:xfrm>
            <a:off x="468313" y="2060575"/>
            <a:ext cx="5618162" cy="1130300"/>
          </a:xfrm>
        </p:spPr>
        <p:txBody>
          <a:bodyPr/>
          <a:lstStyle>
            <a:lvl1pPr>
              <a:defRPr/>
            </a:lvl1pPr>
          </a:lstStyle>
          <a:p>
            <a:r>
              <a:rPr lang="en-US"/>
              <a:t>Click to edit Master subtitle style</a:t>
            </a:r>
            <a:endParaRPr lang="en-GB"/>
          </a:p>
        </p:txBody>
      </p:sp>
      <p:pic>
        <p:nvPicPr>
          <p:cNvPr id="8" name="Picture 22" descr="Age UK ILL Logo CMYK C RGB 900dpi 50mm">
            <a:extLst>
              <a:ext uri="{FF2B5EF4-FFF2-40B4-BE49-F238E27FC236}">
                <a16:creationId xmlns:a16="http://schemas.microsoft.com/office/drawing/2014/main" id="{23D4D17B-0893-48CA-93B9-10B197420E3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11882" y="449699"/>
            <a:ext cx="1224136" cy="68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10">
            <a:extLst>
              <a:ext uri="{FF2B5EF4-FFF2-40B4-BE49-F238E27FC236}">
                <a16:creationId xmlns:a16="http://schemas.microsoft.com/office/drawing/2014/main" id="{5172D431-8341-435B-AA3B-31C90B4D0F0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64894" b="11248"/>
          <a:stretch/>
        </p:blipFill>
        <p:spPr>
          <a:xfrm>
            <a:off x="4917495" y="359572"/>
            <a:ext cx="1965176" cy="833711"/>
          </a:xfrm>
          <a:prstGeom prst="rect">
            <a:avLst/>
          </a:prstGeom>
        </p:spPr>
      </p:pic>
      <p:pic>
        <p:nvPicPr>
          <p:cNvPr id="12" name="Picture 11">
            <a:extLst>
              <a:ext uri="{FF2B5EF4-FFF2-40B4-BE49-F238E27FC236}">
                <a16:creationId xmlns:a16="http://schemas.microsoft.com/office/drawing/2014/main" id="{DB8E7E92-22E7-4667-8E65-E8233F9CE20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61478" b="13931"/>
          <a:stretch/>
        </p:blipFill>
        <p:spPr>
          <a:xfrm>
            <a:off x="2051720" y="359572"/>
            <a:ext cx="2174787" cy="773109"/>
          </a:xfrm>
          <a:prstGeom prst="rect">
            <a:avLst/>
          </a:prstGeom>
        </p:spPr>
      </p:pic>
      <p:pic>
        <p:nvPicPr>
          <p:cNvPr id="10" name="Picture 9">
            <a:extLst>
              <a:ext uri="{FF2B5EF4-FFF2-40B4-BE49-F238E27FC236}">
                <a16:creationId xmlns:a16="http://schemas.microsoft.com/office/drawing/2014/main" id="{81A10ABA-4660-4548-AC5B-C45A3F37CAD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547010" y="359572"/>
            <a:ext cx="1248463" cy="719333"/>
          </a:xfrm>
          <a:prstGeom prst="rect">
            <a:avLst/>
          </a:prstGeom>
        </p:spPr>
      </p:pic>
    </p:spTree>
    <p:extLst>
      <p:ext uri="{BB962C8B-B14F-4D97-AF65-F5344CB8AC3E}">
        <p14:creationId xmlns:p14="http://schemas.microsoft.com/office/powerpoint/2010/main" val="418696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79413"/>
            <a:ext cx="6103938" cy="889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22/05/2019</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2898492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11838" y="379413"/>
            <a:ext cx="1784350" cy="477837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379413"/>
            <a:ext cx="5202238" cy="4778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22/05/2019</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806592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841AC-4A66-42AE-A31A-E4AD953AAB80}"/>
              </a:ext>
            </a:extLst>
          </p:cNvPr>
          <p:cNvSpPr>
            <a:spLocks noGrp="1"/>
          </p:cNvSpPr>
          <p:nvPr>
            <p:ph type="title"/>
          </p:nvPr>
        </p:nvSpPr>
        <p:spPr>
          <a:xfrm>
            <a:off x="457200" y="379413"/>
            <a:ext cx="6103938" cy="889000"/>
          </a:xfrm>
          <a:prstGeom prst="rect">
            <a:avLst/>
          </a:prstGeo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9EE63F22-C268-44F5-B00B-11BCA8073666}"/>
              </a:ext>
            </a:extLst>
          </p:cNvPr>
          <p:cNvSpPr>
            <a:spLocks noGrp="1"/>
          </p:cNvSpPr>
          <p:nvPr>
            <p:ph type="sldNum" sz="quarter" idx="10"/>
          </p:nvPr>
        </p:nvSpPr>
        <p:spPr/>
        <p:txBody>
          <a:bodyPr/>
          <a:lstStyle/>
          <a:p>
            <a:fld id="{01275A67-71F5-465C-8189-6BEC4D99AD15}" type="slidenum">
              <a:rPr lang="en-GB" smtClean="0"/>
              <a:t>‹#›</a:t>
            </a:fld>
            <a:endParaRPr lang="en-GB"/>
          </a:p>
        </p:txBody>
      </p:sp>
      <p:sp>
        <p:nvSpPr>
          <p:cNvPr id="4" name="Date Placeholder 3">
            <a:extLst>
              <a:ext uri="{FF2B5EF4-FFF2-40B4-BE49-F238E27FC236}">
                <a16:creationId xmlns:a16="http://schemas.microsoft.com/office/drawing/2014/main" id="{104AD6DF-5EB2-4059-BDB8-72C612358F49}"/>
              </a:ext>
            </a:extLst>
          </p:cNvPr>
          <p:cNvSpPr>
            <a:spLocks noGrp="1"/>
          </p:cNvSpPr>
          <p:nvPr>
            <p:ph type="dt" sz="half" idx="11"/>
          </p:nvPr>
        </p:nvSpPr>
        <p:spPr/>
        <p:txBody>
          <a:bodyPr/>
          <a:lstStyle/>
          <a:p>
            <a:fld id="{2C7C5A65-3FCA-4654-8C39-26B9300279E9}" type="datetimeFigureOut">
              <a:rPr lang="en-GB" smtClean="0"/>
              <a:t>22/05/2019</a:t>
            </a:fld>
            <a:endParaRPr lang="en-GB"/>
          </a:p>
        </p:txBody>
      </p:sp>
      <p:sp>
        <p:nvSpPr>
          <p:cNvPr id="5" name="Footer Placeholder 4">
            <a:extLst>
              <a:ext uri="{FF2B5EF4-FFF2-40B4-BE49-F238E27FC236}">
                <a16:creationId xmlns:a16="http://schemas.microsoft.com/office/drawing/2014/main" id="{F4D52CAD-AC50-47AB-A899-E3A408702931}"/>
              </a:ext>
            </a:extLst>
          </p:cNvPr>
          <p:cNvSpPr>
            <a:spLocks noGrp="1"/>
          </p:cNvSpPr>
          <p:nvPr>
            <p:ph type="ftr" sz="quarter" idx="12"/>
          </p:nvPr>
        </p:nvSpPr>
        <p:spPr/>
        <p:txBody>
          <a:bodyPr/>
          <a:lstStyle/>
          <a:p>
            <a:endParaRPr lang="en-GB"/>
          </a:p>
        </p:txBody>
      </p:sp>
    </p:spTree>
    <p:extLst>
      <p:ext uri="{BB962C8B-B14F-4D97-AF65-F5344CB8AC3E}">
        <p14:creationId xmlns:p14="http://schemas.microsoft.com/office/powerpoint/2010/main" val="2699673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22/05/2019</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3526569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1205856"/>
            <a:ext cx="6103938" cy="889000"/>
          </a:xfrm>
          <a:prstGeom prst="rect">
            <a:avLst/>
          </a:prstGeom>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a:xfrm>
            <a:off x="457200" y="2636912"/>
            <a:ext cx="7138988" cy="2520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22/05/2019</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403903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1595" y="1484784"/>
            <a:ext cx="6103938" cy="889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57200" y="2924944"/>
            <a:ext cx="7138988" cy="3189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22/05/2019</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7935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22/05/2019</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228898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68964"/>
            <a:ext cx="6103938" cy="889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2708324"/>
            <a:ext cx="3492500" cy="28089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102100" y="2708324"/>
            <a:ext cx="3494088" cy="28089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6" name="Date Placeholder 8"/>
          <p:cNvSpPr>
            <a:spLocks noGrp="1"/>
          </p:cNvSpPr>
          <p:nvPr>
            <p:ph type="dt" sz="half" idx="11"/>
          </p:nvPr>
        </p:nvSpPr>
        <p:spPr/>
        <p:txBody>
          <a:bodyPr/>
          <a:lstStyle>
            <a:lvl1pPr>
              <a:defRPr/>
            </a:lvl1pPr>
          </a:lstStyle>
          <a:p>
            <a:fld id="{2C7C5A65-3FCA-4654-8C39-26B9300279E9}" type="datetimeFigureOut">
              <a:rPr lang="en-GB" smtClean="0"/>
              <a:t>22/05/2019</a:t>
            </a:fld>
            <a:endParaRPr lang="en-GB"/>
          </a:p>
        </p:txBody>
      </p:sp>
      <p:sp>
        <p:nvSpPr>
          <p:cNvPr id="7"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423427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7727" y="1340768"/>
            <a:ext cx="6103938" cy="889000"/>
          </a:xfrm>
          <a:prstGeom prst="rect">
            <a:avLst/>
          </a:prstGeom>
        </p:spPr>
        <p:txBody>
          <a:bodyPr/>
          <a:lstStyle>
            <a:lvl1pPr>
              <a:defRPr b="1" u="sng"/>
            </a:lvl1pPr>
          </a:lstStyle>
          <a:p>
            <a:r>
              <a:rPr lang="en-US" dirty="0"/>
              <a:t>Click to edit Master title style</a:t>
            </a:r>
            <a:endParaRPr lang="en-GB" dirty="0"/>
          </a:p>
        </p:txBody>
      </p:sp>
      <p:sp>
        <p:nvSpPr>
          <p:cNvPr id="3"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4" name="Date Placeholder 8"/>
          <p:cNvSpPr>
            <a:spLocks noGrp="1"/>
          </p:cNvSpPr>
          <p:nvPr>
            <p:ph type="dt" sz="half" idx="11"/>
          </p:nvPr>
        </p:nvSpPr>
        <p:spPr/>
        <p:txBody>
          <a:bodyPr/>
          <a:lstStyle>
            <a:lvl1pPr>
              <a:defRPr/>
            </a:lvl1pPr>
          </a:lstStyle>
          <a:p>
            <a:fld id="{2C7C5A65-3FCA-4654-8C39-26B9300279E9}" type="datetimeFigureOut">
              <a:rPr lang="en-GB" smtClean="0"/>
              <a:t>22/05/2019</a:t>
            </a:fld>
            <a:endParaRPr lang="en-GB"/>
          </a:p>
        </p:txBody>
      </p:sp>
      <p:sp>
        <p:nvSpPr>
          <p:cNvPr id="5"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1925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3" name="Date Placeholder 8"/>
          <p:cNvSpPr>
            <a:spLocks noGrp="1"/>
          </p:cNvSpPr>
          <p:nvPr>
            <p:ph type="dt" sz="half" idx="11"/>
          </p:nvPr>
        </p:nvSpPr>
        <p:spPr/>
        <p:txBody>
          <a:bodyPr/>
          <a:lstStyle>
            <a:lvl1pPr>
              <a:defRPr/>
            </a:lvl1pPr>
          </a:lstStyle>
          <a:p>
            <a:fld id="{2C7C5A65-3FCA-4654-8C39-26B9300279E9}" type="datetimeFigureOut">
              <a:rPr lang="en-GB" smtClean="0"/>
              <a:t>22/05/2019</a:t>
            </a:fld>
            <a:endParaRPr lang="en-GB"/>
          </a:p>
        </p:txBody>
      </p:sp>
      <p:sp>
        <p:nvSpPr>
          <p:cNvPr id="4"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56484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6" name="Date Placeholder 8"/>
          <p:cNvSpPr>
            <a:spLocks noGrp="1"/>
          </p:cNvSpPr>
          <p:nvPr>
            <p:ph type="dt" sz="half" idx="11"/>
          </p:nvPr>
        </p:nvSpPr>
        <p:spPr/>
        <p:txBody>
          <a:bodyPr/>
          <a:lstStyle>
            <a:lvl1pPr>
              <a:defRPr/>
            </a:lvl1pPr>
          </a:lstStyle>
          <a:p>
            <a:fld id="{2C7C5A65-3FCA-4654-8C39-26B9300279E9}" type="datetimeFigureOut">
              <a:rPr lang="en-GB" smtClean="0"/>
              <a:t>22/05/2019</a:t>
            </a:fld>
            <a:endParaRPr lang="en-GB"/>
          </a:p>
        </p:txBody>
      </p:sp>
      <p:sp>
        <p:nvSpPr>
          <p:cNvPr id="7"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2565193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6" name="Date Placeholder 8"/>
          <p:cNvSpPr>
            <a:spLocks noGrp="1"/>
          </p:cNvSpPr>
          <p:nvPr>
            <p:ph type="dt" sz="half" idx="11"/>
          </p:nvPr>
        </p:nvSpPr>
        <p:spPr/>
        <p:txBody>
          <a:bodyPr/>
          <a:lstStyle>
            <a:lvl1pPr>
              <a:defRPr/>
            </a:lvl1pPr>
          </a:lstStyle>
          <a:p>
            <a:fld id="{2C7C5A65-3FCA-4654-8C39-26B9300279E9}" type="datetimeFigureOut">
              <a:rPr lang="en-GB" smtClean="0"/>
              <a:t>22/05/2019</a:t>
            </a:fld>
            <a:endParaRPr lang="en-GB"/>
          </a:p>
        </p:txBody>
      </p:sp>
      <p:sp>
        <p:nvSpPr>
          <p:cNvPr id="7"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50665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457200" y="1266825"/>
            <a:ext cx="8229600" cy="1588"/>
          </a:xfrm>
          <a:prstGeom prst="line">
            <a:avLst/>
          </a:prstGeom>
          <a:ln w="12700" cap="rnd">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pic>
        <p:nvPicPr>
          <p:cNvPr id="1028" name="Picture 13" descr="Strip.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57200" y="6386513"/>
            <a:ext cx="82296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5"/>
          <p:cNvSpPr>
            <a:spLocks noGrp="1"/>
          </p:cNvSpPr>
          <p:nvPr>
            <p:ph type="sldNum" sz="quarter" idx="4"/>
          </p:nvPr>
        </p:nvSpPr>
        <p:spPr>
          <a:xfrm>
            <a:off x="7661275" y="6565900"/>
            <a:ext cx="1025525" cy="292100"/>
          </a:xfrm>
          <a:prstGeom prst="rect">
            <a:avLst/>
          </a:prstGeom>
        </p:spPr>
        <p:txBody>
          <a:bodyPr vert="horz" wrap="square" lIns="0" tIns="0" rIns="0" bIns="0" numCol="1" anchor="t" anchorCtr="0" compatLnSpc="1">
            <a:prstTxWarp prst="textNoShape">
              <a:avLst/>
            </a:prstTxWarp>
            <a:normAutofit/>
          </a:bodyPr>
          <a:lstStyle>
            <a:lvl1pPr algn="r">
              <a:defRPr sz="1100">
                <a:solidFill>
                  <a:srgbClr val="2D2F93"/>
                </a:solidFill>
                <a:latin typeface="Arial" charset="0"/>
                <a:ea typeface="ＭＳ Ｐゴシック" charset="-128"/>
                <a:cs typeface="Arial" charset="0"/>
              </a:defRPr>
            </a:lvl1pPr>
          </a:lstStyle>
          <a:p>
            <a:fld id="{01275A67-71F5-465C-8189-6BEC4D99AD15}" type="slidenum">
              <a:rPr lang="en-GB" smtClean="0"/>
              <a:t>‹#›</a:t>
            </a:fld>
            <a:endParaRPr lang="en-GB"/>
          </a:p>
        </p:txBody>
      </p:sp>
      <p:sp>
        <p:nvSpPr>
          <p:cNvPr id="9" name="Date Placeholder 8"/>
          <p:cNvSpPr>
            <a:spLocks noGrp="1"/>
          </p:cNvSpPr>
          <p:nvPr>
            <p:ph type="dt" sz="half" idx="2"/>
          </p:nvPr>
        </p:nvSpPr>
        <p:spPr>
          <a:xfrm>
            <a:off x="457200" y="6565900"/>
            <a:ext cx="658813" cy="292100"/>
          </a:xfrm>
          <a:prstGeom prst="rect">
            <a:avLst/>
          </a:prstGeom>
        </p:spPr>
        <p:txBody>
          <a:bodyPr vert="horz" wrap="square" lIns="0" tIns="0" rIns="0" bIns="0" numCol="1" anchor="t" anchorCtr="0" compatLnSpc="1">
            <a:prstTxWarp prst="textNoShape">
              <a:avLst/>
            </a:prstTxWarp>
          </a:bodyPr>
          <a:lstStyle>
            <a:lvl1pPr>
              <a:defRPr sz="1100">
                <a:solidFill>
                  <a:srgbClr val="2D2F93"/>
                </a:solidFill>
                <a:latin typeface="Arial" charset="0"/>
                <a:ea typeface="ＭＳ Ｐゴシック" charset="-128"/>
                <a:cs typeface="Arial" charset="0"/>
              </a:defRPr>
            </a:lvl1pPr>
          </a:lstStyle>
          <a:p>
            <a:fld id="{2C7C5A65-3FCA-4654-8C39-26B9300279E9}" type="datetimeFigureOut">
              <a:rPr lang="en-GB" smtClean="0"/>
              <a:t>22/05/2019</a:t>
            </a:fld>
            <a:endParaRPr lang="en-GB"/>
          </a:p>
        </p:txBody>
      </p:sp>
      <p:sp>
        <p:nvSpPr>
          <p:cNvPr id="10" name="Footer Placeholder 9"/>
          <p:cNvSpPr>
            <a:spLocks noGrp="1"/>
          </p:cNvSpPr>
          <p:nvPr>
            <p:ph type="ftr" sz="quarter" idx="3"/>
          </p:nvPr>
        </p:nvSpPr>
        <p:spPr>
          <a:xfrm>
            <a:off x="1123950" y="6565900"/>
            <a:ext cx="3308350" cy="292100"/>
          </a:xfrm>
          <a:prstGeom prst="rect">
            <a:avLst/>
          </a:prstGeom>
        </p:spPr>
        <p:txBody>
          <a:bodyPr vert="horz" wrap="square" lIns="0" tIns="0" rIns="0" bIns="0" numCol="1" anchor="t" anchorCtr="0" compatLnSpc="1">
            <a:prstTxWarp prst="textNoShape">
              <a:avLst/>
            </a:prstTxWarp>
          </a:bodyPr>
          <a:lstStyle>
            <a:lvl1pPr>
              <a:defRPr sz="1100">
                <a:solidFill>
                  <a:srgbClr val="2D2F93"/>
                </a:solidFill>
                <a:latin typeface="Arial" charset="0"/>
                <a:ea typeface="ＭＳ Ｐゴシック" charset="-128"/>
                <a:cs typeface="Arial" charset="0"/>
              </a:defRPr>
            </a:lvl1pPr>
          </a:lstStyle>
          <a:p>
            <a:endParaRPr lang="en-GB"/>
          </a:p>
        </p:txBody>
      </p:sp>
      <p:sp>
        <p:nvSpPr>
          <p:cNvPr id="1032" name="Rectangle 21"/>
          <p:cNvSpPr>
            <a:spLocks noGrp="1" noChangeArrowheads="1"/>
          </p:cNvSpPr>
          <p:nvPr>
            <p:ph type="body" idx="1"/>
          </p:nvPr>
        </p:nvSpPr>
        <p:spPr bwMode="auto">
          <a:xfrm>
            <a:off x="457200" y="1536700"/>
            <a:ext cx="7138988"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p:txBody>
      </p:sp>
      <p:pic>
        <p:nvPicPr>
          <p:cNvPr id="1033" name="Picture 22" descr="Age UK ILL Logo CMYK C RGB 900dpi 50mm"/>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11882" y="449699"/>
            <a:ext cx="1224136" cy="68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ontent Placeholder 10">
            <a:extLst>
              <a:ext uri="{FF2B5EF4-FFF2-40B4-BE49-F238E27FC236}">
                <a16:creationId xmlns:a16="http://schemas.microsoft.com/office/drawing/2014/main" id="{6EDF6947-E796-47B2-A40D-E185BAFD4E2F}"/>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r="64894" b="11248"/>
          <a:stretch/>
        </p:blipFill>
        <p:spPr>
          <a:xfrm>
            <a:off x="4917495" y="359572"/>
            <a:ext cx="1965176" cy="833711"/>
          </a:xfrm>
          <a:prstGeom prst="rect">
            <a:avLst/>
          </a:prstGeom>
        </p:spPr>
      </p:pic>
      <p:pic>
        <p:nvPicPr>
          <p:cNvPr id="14" name="Picture 13">
            <a:extLst>
              <a:ext uri="{FF2B5EF4-FFF2-40B4-BE49-F238E27FC236}">
                <a16:creationId xmlns:a16="http://schemas.microsoft.com/office/drawing/2014/main" id="{331B398F-08AC-46EF-B393-152301954DAF}"/>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61478" b="13931"/>
          <a:stretch/>
        </p:blipFill>
        <p:spPr>
          <a:xfrm>
            <a:off x="2051720" y="359572"/>
            <a:ext cx="2174787" cy="773109"/>
          </a:xfrm>
          <a:prstGeom prst="rect">
            <a:avLst/>
          </a:prstGeom>
        </p:spPr>
      </p:pic>
      <p:pic>
        <p:nvPicPr>
          <p:cNvPr id="3" name="Picture 2">
            <a:extLst>
              <a:ext uri="{FF2B5EF4-FFF2-40B4-BE49-F238E27FC236}">
                <a16:creationId xmlns:a16="http://schemas.microsoft.com/office/drawing/2014/main" id="{697EE25E-797A-4562-AD3F-CBA4BFC753C0}"/>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547010" y="359572"/>
            <a:ext cx="1248463" cy="71933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6" r:id="rId6"/>
    <p:sldLayoutId id="2147483667" r:id="rId7"/>
    <p:sldLayoutId id="2147483668" r:id="rId8"/>
    <p:sldLayoutId id="2147483669" r:id="rId9"/>
    <p:sldLayoutId id="2147483670" r:id="rId10"/>
    <p:sldLayoutId id="2147483671" r:id="rId11"/>
    <p:sldLayoutId id="2147483672" r:id="rId12"/>
    <p:sldLayoutId id="2147483676" r:id="rId13"/>
  </p:sldLayoutIdLst>
  <p:txStyles>
    <p:titleStyle>
      <a:lvl1pPr algn="l" rtl="0" eaLnBrk="1" fontAlgn="base" hangingPunct="1">
        <a:spcBef>
          <a:spcPct val="0"/>
        </a:spcBef>
        <a:spcAft>
          <a:spcPct val="0"/>
        </a:spcAft>
        <a:defRPr sz="2800">
          <a:solidFill>
            <a:srgbClr val="2D2F93"/>
          </a:solidFill>
          <a:latin typeface="+mj-lt"/>
          <a:ea typeface="+mj-ea"/>
          <a:cs typeface="+mj-cs"/>
        </a:defRPr>
      </a:lvl1pPr>
      <a:lvl2pPr algn="l" rtl="0" eaLnBrk="1" fontAlgn="base" hangingPunct="1">
        <a:spcBef>
          <a:spcPct val="0"/>
        </a:spcBef>
        <a:spcAft>
          <a:spcPct val="0"/>
        </a:spcAft>
        <a:defRPr sz="2800">
          <a:solidFill>
            <a:srgbClr val="2D2F93"/>
          </a:solidFill>
          <a:latin typeface="Arial" charset="0"/>
        </a:defRPr>
      </a:lvl2pPr>
      <a:lvl3pPr algn="l" rtl="0" eaLnBrk="1" fontAlgn="base" hangingPunct="1">
        <a:spcBef>
          <a:spcPct val="0"/>
        </a:spcBef>
        <a:spcAft>
          <a:spcPct val="0"/>
        </a:spcAft>
        <a:defRPr sz="2800">
          <a:solidFill>
            <a:srgbClr val="2D2F93"/>
          </a:solidFill>
          <a:latin typeface="Arial" charset="0"/>
        </a:defRPr>
      </a:lvl3pPr>
      <a:lvl4pPr algn="l" rtl="0" eaLnBrk="1" fontAlgn="base" hangingPunct="1">
        <a:spcBef>
          <a:spcPct val="0"/>
        </a:spcBef>
        <a:spcAft>
          <a:spcPct val="0"/>
        </a:spcAft>
        <a:defRPr sz="2800">
          <a:solidFill>
            <a:srgbClr val="2D2F93"/>
          </a:solidFill>
          <a:latin typeface="Arial" charset="0"/>
        </a:defRPr>
      </a:lvl4pPr>
      <a:lvl5pPr algn="l" rtl="0" eaLnBrk="1" fontAlgn="base" hangingPunct="1">
        <a:spcBef>
          <a:spcPct val="0"/>
        </a:spcBef>
        <a:spcAft>
          <a:spcPct val="0"/>
        </a:spcAft>
        <a:defRPr sz="2800">
          <a:solidFill>
            <a:srgbClr val="2D2F93"/>
          </a:solidFill>
          <a:latin typeface="Arial" charset="0"/>
        </a:defRPr>
      </a:lvl5pPr>
      <a:lvl6pPr marL="457200" algn="l" rtl="0" eaLnBrk="1" fontAlgn="base" hangingPunct="1">
        <a:spcBef>
          <a:spcPct val="0"/>
        </a:spcBef>
        <a:spcAft>
          <a:spcPct val="0"/>
        </a:spcAft>
        <a:defRPr sz="2800">
          <a:solidFill>
            <a:srgbClr val="2D2F93"/>
          </a:solidFill>
          <a:latin typeface="Arial" charset="0"/>
        </a:defRPr>
      </a:lvl6pPr>
      <a:lvl7pPr marL="914400" algn="l" rtl="0" eaLnBrk="1" fontAlgn="base" hangingPunct="1">
        <a:spcBef>
          <a:spcPct val="0"/>
        </a:spcBef>
        <a:spcAft>
          <a:spcPct val="0"/>
        </a:spcAft>
        <a:defRPr sz="2800">
          <a:solidFill>
            <a:srgbClr val="2D2F93"/>
          </a:solidFill>
          <a:latin typeface="Arial" charset="0"/>
        </a:defRPr>
      </a:lvl7pPr>
      <a:lvl8pPr marL="1371600" algn="l" rtl="0" eaLnBrk="1" fontAlgn="base" hangingPunct="1">
        <a:spcBef>
          <a:spcPct val="0"/>
        </a:spcBef>
        <a:spcAft>
          <a:spcPct val="0"/>
        </a:spcAft>
        <a:defRPr sz="2800">
          <a:solidFill>
            <a:srgbClr val="2D2F93"/>
          </a:solidFill>
          <a:latin typeface="Arial" charset="0"/>
        </a:defRPr>
      </a:lvl8pPr>
      <a:lvl9pPr marL="1828800" algn="l" rtl="0" eaLnBrk="1" fontAlgn="base" hangingPunct="1">
        <a:spcBef>
          <a:spcPct val="0"/>
        </a:spcBef>
        <a:spcAft>
          <a:spcPct val="0"/>
        </a:spcAft>
        <a:defRPr sz="2800">
          <a:solidFill>
            <a:srgbClr val="2D2F93"/>
          </a:solidFill>
          <a:latin typeface="Arial" charset="0"/>
        </a:defRPr>
      </a:lvl9pPr>
    </p:titleStyle>
    <p:body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uk/imgres?num=10&amp;hl=en&amp;safe=off&amp;sa=X&amp;biw=1366&amp;bih=566&amp;tbm=isch&amp;tbnid=j7de1aAYKAVYfM:&amp;imgrefurl=http://uxmovement.com/twitter/&amp;docid=K0IeCJRGfandpM&amp;imgurl=http://uxmovement.com/wp-content/uploads/2010/10/Twitter-icon1.png&amp;w=256&amp;h=256&amp;ei=1TANUInQHIWa0QW55OnfCg&amp;zoom=1&amp;iact=hc&amp;vpx=293&amp;vpy=189&amp;dur=1490&amp;hovh=204&amp;hovw=204&amp;tx=126&amp;ty=124&amp;sig=102292759484402209571&amp;page=1&amp;tbnh=129&amp;tbnw=129&amp;start=0&amp;ndsp=12&amp;ved=1t:429,r:1,s:0,i:139"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paperweightarmband.org.u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1B220A-8B02-4C96-A832-CA600F72262B}"/>
              </a:ext>
            </a:extLst>
          </p:cNvPr>
          <p:cNvSpPr>
            <a:spLocks noGrp="1"/>
          </p:cNvSpPr>
          <p:nvPr>
            <p:ph type="ctrTitle" sz="quarter"/>
          </p:nvPr>
        </p:nvSpPr>
        <p:spPr>
          <a:xfrm>
            <a:off x="443350" y="1484784"/>
            <a:ext cx="7992888" cy="755650"/>
          </a:xfrm>
        </p:spPr>
        <p:txBody>
          <a:bodyPr/>
          <a:lstStyle/>
          <a:p>
            <a:r>
              <a:rPr lang="en-GB" dirty="0"/>
              <a:t>Greater Manchester Nutrition and Hydration programme</a:t>
            </a:r>
          </a:p>
        </p:txBody>
      </p:sp>
      <p:sp>
        <p:nvSpPr>
          <p:cNvPr id="9" name="Subtitle 8">
            <a:extLst>
              <a:ext uri="{FF2B5EF4-FFF2-40B4-BE49-F238E27FC236}">
                <a16:creationId xmlns:a16="http://schemas.microsoft.com/office/drawing/2014/main" id="{FEF2E333-3EBE-482D-80DC-D33F58E0AAF0}"/>
              </a:ext>
            </a:extLst>
          </p:cNvPr>
          <p:cNvSpPr>
            <a:spLocks noGrp="1"/>
          </p:cNvSpPr>
          <p:nvPr>
            <p:ph type="subTitle" sz="quarter" idx="1"/>
          </p:nvPr>
        </p:nvSpPr>
        <p:spPr>
          <a:xfrm>
            <a:off x="447002" y="4255406"/>
            <a:ext cx="5618162" cy="1646919"/>
          </a:xfrm>
        </p:spPr>
        <p:txBody>
          <a:bodyPr/>
          <a:lstStyle/>
          <a:p>
            <a:r>
              <a:rPr lang="en-GB" sz="2400" dirty="0"/>
              <a:t>Kirstine Farrer</a:t>
            </a:r>
          </a:p>
          <a:p>
            <a:r>
              <a:rPr lang="en-GB" dirty="0"/>
              <a:t>Consultant Dietitian, Salford Royal</a:t>
            </a:r>
          </a:p>
          <a:p>
            <a:r>
              <a:rPr lang="en-GB" sz="2400" dirty="0"/>
              <a:t>Emma Connolly</a:t>
            </a:r>
          </a:p>
          <a:p>
            <a:r>
              <a:rPr lang="en-GB" dirty="0"/>
              <a:t>Programme Director, Age UK Salford</a:t>
            </a:r>
          </a:p>
        </p:txBody>
      </p:sp>
      <p:pic>
        <p:nvPicPr>
          <p:cNvPr id="4" name="Picture 1" descr="https://encrypted-tbn2.google.com/images?q=tbn:ANd9GcRsDJn0LG6ImtTj_wkRtY4Kff8QUu5ZGz1SnFHfALB-LqIZ_x9N">
            <a:hlinkClick r:id="rId2"/>
            <a:extLst>
              <a:ext uri="{FF2B5EF4-FFF2-40B4-BE49-F238E27FC236}">
                <a16:creationId xmlns:a16="http://schemas.microsoft.com/office/drawing/2014/main" id="{1E3FE6D0-B80A-447D-91E7-065BBA3077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575" y="6135687"/>
            <a:ext cx="428625" cy="4286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45004FF0-A890-4C9E-BF9D-6B6E61EFF0EC}"/>
              </a:ext>
            </a:extLst>
          </p:cNvPr>
          <p:cNvSpPr>
            <a:spLocks noChangeArrowheads="1"/>
          </p:cNvSpPr>
          <p:nvPr/>
        </p:nvSpPr>
        <p:spPr bwMode="auto">
          <a:xfrm>
            <a:off x="700703" y="6135687"/>
            <a:ext cx="29209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FF"/>
                </a:solidFill>
                <a:effectLst/>
                <a:latin typeface="Arial" panose="020B0604020202020204" pitchFamily="34" charset="0"/>
                <a:ea typeface="Calibri" panose="020F0502020204030204" pitchFamily="34" charset="0"/>
              </a:rPr>
              <a:t>    </a:t>
            </a:r>
            <a:r>
              <a:rPr kumimoji="0" lang="en-US" altLang="en-US" sz="2400" b="0" i="0" u="none" strike="noStrike" cap="none" normalizeH="0" baseline="0" dirty="0">
                <a:ln>
                  <a:noFill/>
                </a:ln>
                <a:solidFill>
                  <a:srgbClr val="0000FF"/>
                </a:solidFill>
                <a:effectLst/>
                <a:latin typeface="Arial" panose="020B0604020202020204" pitchFamily="34" charset="0"/>
                <a:ea typeface="Calibri" panose="020F0502020204030204" pitchFamily="34" charset="0"/>
              </a:rPr>
              <a:t>@</a:t>
            </a:r>
            <a:r>
              <a:rPr kumimoji="0" lang="en-US" altLang="en-US" sz="2400" b="0" i="0" u="none" strike="noStrike" cap="none" normalizeH="0" baseline="0" dirty="0" err="1">
                <a:ln>
                  <a:noFill/>
                </a:ln>
                <a:solidFill>
                  <a:srgbClr val="0000FF"/>
                </a:solidFill>
                <a:effectLst/>
                <a:latin typeface="Arial" panose="020B0604020202020204" pitchFamily="34" charset="0"/>
                <a:ea typeface="Calibri" panose="020F0502020204030204" pitchFamily="34" charset="0"/>
              </a:rPr>
              <a:t>GMNandH</a:t>
            </a:r>
            <a:r>
              <a:rPr kumimoji="0" lang="en-US" altLang="en-US" sz="2400" b="0" i="0" u="none" strike="noStrike" cap="none" normalizeH="0" baseline="0" dirty="0">
                <a:ln>
                  <a:noFill/>
                </a:ln>
                <a:solidFill>
                  <a:srgbClr val="0000FF"/>
                </a:solidFill>
                <a:effectLst/>
                <a:latin typeface="Arial" panose="020B0604020202020204" pitchFamily="34" charset="0"/>
                <a:ea typeface="Calibri" panose="020F0502020204030204" pitchFamily="34" charset="0"/>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D3CE4FF2-372A-4FC1-98C2-354AF2E812E4}"/>
              </a:ext>
            </a:extLst>
          </p:cNvPr>
          <p:cNvSpPr txBox="1"/>
          <p:nvPr/>
        </p:nvSpPr>
        <p:spPr>
          <a:xfrm>
            <a:off x="1379454" y="2866962"/>
            <a:ext cx="6120680" cy="923330"/>
          </a:xfrm>
          <a:prstGeom prst="rect">
            <a:avLst/>
          </a:prstGeom>
          <a:noFill/>
        </p:spPr>
        <p:txBody>
          <a:bodyPr wrap="square" rtlCol="0">
            <a:spAutoFit/>
          </a:bodyPr>
          <a:lstStyle/>
          <a:p>
            <a:r>
              <a:rPr lang="en-GB" dirty="0"/>
              <a:t>Preventing avoidable harm </a:t>
            </a:r>
          </a:p>
          <a:p>
            <a:r>
              <a:rPr lang="en-GB" dirty="0"/>
              <a:t>Maintaining independence</a:t>
            </a:r>
          </a:p>
          <a:p>
            <a:r>
              <a:rPr lang="en-GB" dirty="0"/>
              <a:t>Improving health and quality of life</a:t>
            </a:r>
          </a:p>
        </p:txBody>
      </p:sp>
    </p:spTree>
    <p:extLst>
      <p:ext uri="{BB962C8B-B14F-4D97-AF65-F5344CB8AC3E}">
        <p14:creationId xmlns:p14="http://schemas.microsoft.com/office/powerpoint/2010/main" val="201927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36B5-372D-4BAF-980E-D722216D109A}"/>
              </a:ext>
            </a:extLst>
          </p:cNvPr>
          <p:cNvSpPr>
            <a:spLocks noGrp="1"/>
          </p:cNvSpPr>
          <p:nvPr>
            <p:ph type="title"/>
          </p:nvPr>
        </p:nvSpPr>
        <p:spPr>
          <a:xfrm>
            <a:off x="179512" y="1407225"/>
            <a:ext cx="9798671" cy="889000"/>
          </a:xfrm>
        </p:spPr>
        <p:txBody>
          <a:bodyPr/>
          <a:lstStyle/>
          <a:p>
            <a:r>
              <a:rPr lang="en-GB" sz="2400" dirty="0"/>
              <a:t>Greater Manchester Nutrition and Hydration Programme</a:t>
            </a:r>
          </a:p>
        </p:txBody>
      </p:sp>
      <p:sp>
        <p:nvSpPr>
          <p:cNvPr id="7" name="Content Placeholder 6">
            <a:extLst>
              <a:ext uri="{FF2B5EF4-FFF2-40B4-BE49-F238E27FC236}">
                <a16:creationId xmlns:a16="http://schemas.microsoft.com/office/drawing/2014/main" id="{F0122776-AD78-44D7-9734-CD360ADB981A}"/>
              </a:ext>
            </a:extLst>
          </p:cNvPr>
          <p:cNvSpPr>
            <a:spLocks noGrp="1"/>
          </p:cNvSpPr>
          <p:nvPr>
            <p:ph idx="1"/>
          </p:nvPr>
        </p:nvSpPr>
        <p:spPr>
          <a:xfrm>
            <a:off x="510680" y="1988840"/>
            <a:ext cx="8237784" cy="1847305"/>
          </a:xfrm>
        </p:spPr>
        <p:txBody>
          <a:bodyPr/>
          <a:lstStyle/>
          <a:p>
            <a:pPr marL="0" indent="0"/>
            <a:r>
              <a:rPr lang="en-GB" b="1" dirty="0"/>
              <a:t>Area		Public Health Lead	Project Worker</a:t>
            </a:r>
          </a:p>
          <a:p>
            <a:pPr marL="0" indent="0"/>
            <a:r>
              <a:rPr lang="en-GB" dirty="0"/>
              <a:t>Bolton		Gary Bickerstaffe 		Nicola Calder</a:t>
            </a:r>
          </a:p>
          <a:p>
            <a:pPr marL="0" indent="0"/>
            <a:r>
              <a:rPr lang="en-GB" dirty="0"/>
              <a:t>Bury		Francesca Vale		Carmel Berke</a:t>
            </a:r>
          </a:p>
          <a:p>
            <a:pPr marL="0" indent="0"/>
            <a:r>
              <a:rPr lang="en-GB" dirty="0"/>
              <a:t>Oldham		Julie Holt		Marie Price</a:t>
            </a:r>
          </a:p>
          <a:p>
            <a:pPr marL="0" indent="0"/>
            <a:r>
              <a:rPr lang="en-GB" dirty="0"/>
              <a:t>Rochdale	Adam Sutcliffe		Martin Hazlehurst</a:t>
            </a:r>
          </a:p>
          <a:p>
            <a:pPr marL="0" indent="0"/>
            <a:r>
              <a:rPr lang="en-GB" dirty="0"/>
              <a:t>Stockport	Hayley Taylor-Cox	Siobhan McKenna</a:t>
            </a:r>
          </a:p>
        </p:txBody>
      </p:sp>
      <p:pic>
        <p:nvPicPr>
          <p:cNvPr id="11" name="Picture 4" descr="Image result for map of greater manchester districts">
            <a:extLst>
              <a:ext uri="{FF2B5EF4-FFF2-40B4-BE49-F238E27FC236}">
                <a16:creationId xmlns:a16="http://schemas.microsoft.com/office/drawing/2014/main" id="{4CAF15BB-A4BE-4938-998F-0D33C46A4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7330" y="3940625"/>
            <a:ext cx="3141134" cy="232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933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7E11F0-84E0-4565-9269-83F1EF8E5580}"/>
              </a:ext>
            </a:extLst>
          </p:cNvPr>
          <p:cNvSpPr>
            <a:spLocks noGrp="1"/>
          </p:cNvSpPr>
          <p:nvPr>
            <p:ph type="title"/>
          </p:nvPr>
        </p:nvSpPr>
        <p:spPr>
          <a:xfrm>
            <a:off x="214282" y="1340768"/>
            <a:ext cx="7742094" cy="889000"/>
          </a:xfrm>
        </p:spPr>
        <p:txBody>
          <a:bodyPr/>
          <a:lstStyle/>
          <a:p>
            <a:r>
              <a:rPr lang="en-GB" dirty="0"/>
              <a:t>Overview</a:t>
            </a:r>
            <a:r>
              <a:rPr lang="en-GB" b="1" dirty="0"/>
              <a:t> – why focus on malnutrition?</a:t>
            </a:r>
            <a:br>
              <a:rPr lang="en-GB" dirty="0"/>
            </a:br>
            <a:endParaRPr lang="en-GB" dirty="0"/>
          </a:p>
        </p:txBody>
      </p:sp>
      <p:sp>
        <p:nvSpPr>
          <p:cNvPr id="10" name="Content Placeholder 2">
            <a:extLst>
              <a:ext uri="{FF2B5EF4-FFF2-40B4-BE49-F238E27FC236}">
                <a16:creationId xmlns:a16="http://schemas.microsoft.com/office/drawing/2014/main" id="{0C0C9DB1-C9BA-4367-848A-DBF0056DAD01}"/>
              </a:ext>
            </a:extLst>
          </p:cNvPr>
          <p:cNvSpPr>
            <a:spLocks noGrp="1"/>
          </p:cNvSpPr>
          <p:nvPr>
            <p:ph idx="1"/>
          </p:nvPr>
        </p:nvSpPr>
        <p:spPr>
          <a:xfrm>
            <a:off x="214282" y="2127903"/>
            <a:ext cx="8429684" cy="5000660"/>
          </a:xfrm>
        </p:spPr>
        <p:txBody>
          <a:bodyPr/>
          <a:lstStyle/>
          <a:p>
            <a:pPr>
              <a:buFont typeface="Arial" panose="020B0604020202020204" pitchFamily="34" charset="0"/>
              <a:buChar char="•"/>
            </a:pPr>
            <a:r>
              <a:rPr lang="en-GB" dirty="0"/>
              <a:t>It’s a </a:t>
            </a:r>
            <a:r>
              <a:rPr lang="en-GB" b="1" dirty="0"/>
              <a:t>hidden problem </a:t>
            </a:r>
            <a:r>
              <a:rPr lang="en-GB" dirty="0"/>
              <a:t>– </a:t>
            </a:r>
            <a:r>
              <a:rPr lang="en-GB" sz="1400" i="1" dirty="0">
                <a:solidFill>
                  <a:srgbClr val="E0462C"/>
                </a:solidFill>
              </a:rPr>
              <a:t>1 million people (1 in10) over the age of 65 are at risk of malnutrition and </a:t>
            </a:r>
            <a:r>
              <a:rPr lang="en-GB" sz="1400" dirty="0">
                <a:solidFill>
                  <a:srgbClr val="E0462C"/>
                </a:solidFill>
              </a:rPr>
              <a:t>93% of these are living at home </a:t>
            </a:r>
          </a:p>
          <a:p>
            <a:pPr>
              <a:buFont typeface="Arial" panose="020B0604020202020204" pitchFamily="34" charset="0"/>
              <a:buChar char="•"/>
            </a:pPr>
            <a:r>
              <a:rPr lang="en-GB" dirty="0"/>
              <a:t>It’s </a:t>
            </a:r>
            <a:r>
              <a:rPr lang="en-GB" b="1" dirty="0"/>
              <a:t>all around us </a:t>
            </a:r>
            <a:r>
              <a:rPr lang="en-GB" dirty="0"/>
              <a:t>- </a:t>
            </a:r>
            <a:r>
              <a:rPr lang="en-GB" sz="1400" i="1" dirty="0">
                <a:solidFill>
                  <a:srgbClr val="E0462C"/>
                </a:solidFill>
              </a:rPr>
              <a:t>A third of recent arrivals to hospitals and care homes are already malnourished (or at risk)</a:t>
            </a:r>
          </a:p>
          <a:p>
            <a:pPr>
              <a:buFont typeface="Arial" panose="020B0604020202020204" pitchFamily="34" charset="0"/>
              <a:buChar char="•"/>
            </a:pPr>
            <a:r>
              <a:rPr lang="en-GB" dirty="0"/>
              <a:t>The </a:t>
            </a:r>
            <a:r>
              <a:rPr lang="en-GB" b="1" dirty="0"/>
              <a:t>consequences</a:t>
            </a:r>
            <a:r>
              <a:rPr lang="en-GB" dirty="0"/>
              <a:t> - </a:t>
            </a:r>
            <a:r>
              <a:rPr lang="en-GB" sz="1400" i="1" dirty="0">
                <a:solidFill>
                  <a:srgbClr val="E0462C"/>
                </a:solidFill>
              </a:rPr>
              <a:t>For every 10 days a person over the age of 80 is in hospital they lose 10% of muscle mass</a:t>
            </a:r>
          </a:p>
          <a:p>
            <a:pPr>
              <a:buFont typeface="Arial" panose="020B0604020202020204" pitchFamily="34" charset="0"/>
              <a:buChar char="•"/>
            </a:pPr>
            <a:r>
              <a:rPr lang="en-GB" b="1" dirty="0"/>
              <a:t>It is preventable </a:t>
            </a:r>
            <a:r>
              <a:rPr lang="en-GB" dirty="0"/>
              <a:t>– </a:t>
            </a:r>
            <a:r>
              <a:rPr lang="en-GB" sz="1400" i="1" dirty="0">
                <a:solidFill>
                  <a:srgbClr val="E0462C"/>
                </a:solidFill>
              </a:rPr>
              <a:t>Losing weight is not a natural part of growing old</a:t>
            </a:r>
          </a:p>
          <a:p>
            <a:pPr>
              <a:buFont typeface="Arial" panose="020B0604020202020204" pitchFamily="34" charset="0"/>
              <a:buChar char="•"/>
            </a:pPr>
            <a:r>
              <a:rPr lang="en-GB" b="1" dirty="0"/>
              <a:t>It’s expensive </a:t>
            </a:r>
            <a:r>
              <a:rPr lang="en-GB" dirty="0"/>
              <a:t>– </a:t>
            </a:r>
            <a:r>
              <a:rPr lang="en-GB" sz="1400" i="1" dirty="0">
                <a:solidFill>
                  <a:srgbClr val="E0462C"/>
                </a:solidFill>
              </a:rPr>
              <a:t>Malnutrition costs the health and social care system around £20bn per year</a:t>
            </a:r>
            <a:endParaRPr lang="en-GB" i="1" dirty="0">
              <a:solidFill>
                <a:srgbClr val="E0462C"/>
              </a:solidFill>
            </a:endParaRPr>
          </a:p>
          <a:p>
            <a:endParaRPr lang="en-GB" dirty="0"/>
          </a:p>
          <a:p>
            <a:endParaRPr lang="en-GB" dirty="0"/>
          </a:p>
          <a:p>
            <a:endParaRPr lang="en-GB" dirty="0"/>
          </a:p>
          <a:p>
            <a:endParaRPr lang="en-GB" dirty="0"/>
          </a:p>
          <a:p>
            <a:endParaRPr lang="en-GB" dirty="0"/>
          </a:p>
        </p:txBody>
      </p:sp>
      <p:pic>
        <p:nvPicPr>
          <p:cNvPr id="11" name="Picture 10">
            <a:extLst>
              <a:ext uri="{FF2B5EF4-FFF2-40B4-BE49-F238E27FC236}">
                <a16:creationId xmlns:a16="http://schemas.microsoft.com/office/drawing/2014/main" id="{7653FB83-95A4-4EEB-82FC-7B844E0BE6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437112"/>
            <a:ext cx="2047276" cy="1836808"/>
          </a:xfrm>
          <a:prstGeom prst="rect">
            <a:avLst/>
          </a:prstGeom>
        </p:spPr>
      </p:pic>
      <p:pic>
        <p:nvPicPr>
          <p:cNvPr id="12" name="Picture 11">
            <a:extLst>
              <a:ext uri="{FF2B5EF4-FFF2-40B4-BE49-F238E27FC236}">
                <a16:creationId xmlns:a16="http://schemas.microsoft.com/office/drawing/2014/main" id="{8942989B-2B17-47DD-AEB8-2B66C09034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361" y="4433774"/>
            <a:ext cx="2047277" cy="1836809"/>
          </a:xfrm>
          <a:prstGeom prst="rect">
            <a:avLst/>
          </a:prstGeom>
        </p:spPr>
      </p:pic>
      <p:pic>
        <p:nvPicPr>
          <p:cNvPr id="13" name="Picture 12">
            <a:extLst>
              <a:ext uri="{FF2B5EF4-FFF2-40B4-BE49-F238E27FC236}">
                <a16:creationId xmlns:a16="http://schemas.microsoft.com/office/drawing/2014/main" id="{CFCDBDFA-6736-4251-96F5-96323FB89C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3155" y="4433774"/>
            <a:ext cx="1886758" cy="1692792"/>
          </a:xfrm>
          <a:prstGeom prst="rect">
            <a:avLst/>
          </a:prstGeom>
        </p:spPr>
      </p:pic>
    </p:spTree>
    <p:extLst>
      <p:ext uri="{BB962C8B-B14F-4D97-AF65-F5344CB8AC3E}">
        <p14:creationId xmlns:p14="http://schemas.microsoft.com/office/powerpoint/2010/main" val="2521641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018FFD-94B0-4214-B365-7BD18A64FF6D}"/>
              </a:ext>
            </a:extLst>
          </p:cNvPr>
          <p:cNvSpPr>
            <a:spLocks noGrp="1"/>
          </p:cNvSpPr>
          <p:nvPr>
            <p:ph idx="1"/>
          </p:nvPr>
        </p:nvSpPr>
        <p:spPr>
          <a:xfrm>
            <a:off x="2051720" y="4726776"/>
            <a:ext cx="6103938" cy="1244229"/>
          </a:xfrm>
        </p:spPr>
        <p:txBody>
          <a:bodyPr/>
          <a:lstStyle/>
          <a:p>
            <a:r>
              <a:rPr lang="en-GB" b="1" dirty="0"/>
              <a:t>Medical risks</a:t>
            </a:r>
          </a:p>
          <a:p>
            <a:pPr>
              <a:buFont typeface="Arial" panose="020B0604020202020204" pitchFamily="34" charset="0"/>
              <a:buChar char="•"/>
            </a:pPr>
            <a:r>
              <a:rPr lang="en-GB" dirty="0"/>
              <a:t>Crohn’s disease</a:t>
            </a:r>
          </a:p>
          <a:p>
            <a:pPr>
              <a:buFont typeface="Arial" panose="020B0604020202020204" pitchFamily="34" charset="0"/>
              <a:buChar char="•"/>
            </a:pPr>
            <a:r>
              <a:rPr lang="en-GB" dirty="0"/>
              <a:t>Cancer</a:t>
            </a:r>
          </a:p>
          <a:p>
            <a:pPr>
              <a:buFont typeface="Arial" panose="020B0604020202020204" pitchFamily="34" charset="0"/>
              <a:buChar char="•"/>
            </a:pPr>
            <a:r>
              <a:rPr lang="en-GB" dirty="0"/>
              <a:t>Dementia</a:t>
            </a:r>
          </a:p>
          <a:p>
            <a:pPr marL="0" indent="0"/>
            <a:endParaRPr lang="en-GB" b="1" dirty="0"/>
          </a:p>
        </p:txBody>
      </p:sp>
      <p:pic>
        <p:nvPicPr>
          <p:cNvPr id="4" name="Picture 3">
            <a:extLst>
              <a:ext uri="{FF2B5EF4-FFF2-40B4-BE49-F238E27FC236}">
                <a16:creationId xmlns:a16="http://schemas.microsoft.com/office/drawing/2014/main" id="{993CB329-AB86-4C4A-AA0E-8CDED042156A}"/>
              </a:ext>
            </a:extLst>
          </p:cNvPr>
          <p:cNvPicPr>
            <a:picLocks noChangeAspect="1"/>
          </p:cNvPicPr>
          <p:nvPr/>
        </p:nvPicPr>
        <p:blipFill rotWithShape="1">
          <a:blip r:embed="rId2"/>
          <a:srcRect l="3354" r="2743"/>
          <a:stretch/>
        </p:blipFill>
        <p:spPr>
          <a:xfrm>
            <a:off x="471768" y="4727202"/>
            <a:ext cx="1466850" cy="1323975"/>
          </a:xfrm>
          <a:prstGeom prst="rect">
            <a:avLst/>
          </a:prstGeom>
        </p:spPr>
      </p:pic>
      <p:pic>
        <p:nvPicPr>
          <p:cNvPr id="5" name="Picture 4">
            <a:extLst>
              <a:ext uri="{FF2B5EF4-FFF2-40B4-BE49-F238E27FC236}">
                <a16:creationId xmlns:a16="http://schemas.microsoft.com/office/drawing/2014/main" id="{F70840E8-B84A-468A-8138-EB57DC1D3A15}"/>
              </a:ext>
            </a:extLst>
          </p:cNvPr>
          <p:cNvPicPr>
            <a:picLocks noChangeAspect="1"/>
          </p:cNvPicPr>
          <p:nvPr/>
        </p:nvPicPr>
        <p:blipFill>
          <a:blip r:embed="rId3"/>
          <a:stretch>
            <a:fillRect/>
          </a:stretch>
        </p:blipFill>
        <p:spPr>
          <a:xfrm>
            <a:off x="471768" y="3299463"/>
            <a:ext cx="1466850" cy="1419225"/>
          </a:xfrm>
          <a:prstGeom prst="rect">
            <a:avLst/>
          </a:prstGeom>
        </p:spPr>
      </p:pic>
      <p:pic>
        <p:nvPicPr>
          <p:cNvPr id="6" name="Picture 5">
            <a:extLst>
              <a:ext uri="{FF2B5EF4-FFF2-40B4-BE49-F238E27FC236}">
                <a16:creationId xmlns:a16="http://schemas.microsoft.com/office/drawing/2014/main" id="{E835612E-F161-4889-9301-2FA8ADE0B39B}"/>
              </a:ext>
            </a:extLst>
          </p:cNvPr>
          <p:cNvPicPr>
            <a:picLocks noChangeAspect="1"/>
          </p:cNvPicPr>
          <p:nvPr/>
        </p:nvPicPr>
        <p:blipFill>
          <a:blip r:embed="rId4"/>
          <a:stretch>
            <a:fillRect/>
          </a:stretch>
        </p:blipFill>
        <p:spPr>
          <a:xfrm>
            <a:off x="467544" y="1887698"/>
            <a:ext cx="1476375" cy="1400175"/>
          </a:xfrm>
          <a:prstGeom prst="rect">
            <a:avLst/>
          </a:prstGeom>
        </p:spPr>
      </p:pic>
      <p:sp>
        <p:nvSpPr>
          <p:cNvPr id="7" name="Title 1">
            <a:extLst>
              <a:ext uri="{FF2B5EF4-FFF2-40B4-BE49-F238E27FC236}">
                <a16:creationId xmlns:a16="http://schemas.microsoft.com/office/drawing/2014/main" id="{B76BBD4D-932C-4DED-8C47-6A2BC12837BB}"/>
              </a:ext>
            </a:extLst>
          </p:cNvPr>
          <p:cNvSpPr>
            <a:spLocks noGrp="1"/>
          </p:cNvSpPr>
          <p:nvPr>
            <p:ph type="title" idx="4294967295"/>
          </p:nvPr>
        </p:nvSpPr>
        <p:spPr>
          <a:xfrm>
            <a:off x="432349" y="1249052"/>
            <a:ext cx="6103938" cy="720082"/>
          </a:xfrm>
          <a:prstGeom prst="rect">
            <a:avLst/>
          </a:prstGeom>
        </p:spPr>
        <p:txBody>
          <a:bodyPr/>
          <a:lstStyle/>
          <a:p>
            <a:r>
              <a:rPr lang="en-GB" sz="3600" b="1" dirty="0"/>
              <a:t> Why does it happen ?</a:t>
            </a:r>
          </a:p>
        </p:txBody>
      </p:sp>
      <p:sp>
        <p:nvSpPr>
          <p:cNvPr id="8" name="Content Placeholder 2">
            <a:extLst>
              <a:ext uri="{FF2B5EF4-FFF2-40B4-BE49-F238E27FC236}">
                <a16:creationId xmlns:a16="http://schemas.microsoft.com/office/drawing/2014/main" id="{C1881593-0F07-4A9B-8EFE-48D4243F143B}"/>
              </a:ext>
            </a:extLst>
          </p:cNvPr>
          <p:cNvSpPr txBox="1">
            <a:spLocks/>
          </p:cNvSpPr>
          <p:nvPr/>
        </p:nvSpPr>
        <p:spPr bwMode="auto">
          <a:xfrm>
            <a:off x="2051720" y="3336899"/>
            <a:ext cx="6103938" cy="146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a:lstStyle>
          <a:p>
            <a:pPr marL="0" indent="0"/>
            <a:r>
              <a:rPr lang="en-GB" b="1" kern="0" dirty="0"/>
              <a:t>Physical risks</a:t>
            </a:r>
          </a:p>
          <a:p>
            <a:pPr marL="285750" indent="-285750">
              <a:buFont typeface="Arial" panose="020B0604020202020204" pitchFamily="34" charset="0"/>
              <a:buChar char="•"/>
            </a:pPr>
            <a:r>
              <a:rPr lang="en-GB" kern="0" dirty="0"/>
              <a:t>Dentition</a:t>
            </a:r>
          </a:p>
          <a:p>
            <a:pPr marL="285750" indent="-285750">
              <a:buFont typeface="Arial" panose="020B0604020202020204" pitchFamily="34" charset="0"/>
              <a:buChar char="•"/>
            </a:pPr>
            <a:r>
              <a:rPr lang="en-GB" kern="0" dirty="0"/>
              <a:t>Poor mobility and lack of access to local shopping</a:t>
            </a:r>
          </a:p>
          <a:p>
            <a:pPr marL="285750" indent="-285750">
              <a:buFont typeface="Arial" panose="020B0604020202020204" pitchFamily="34" charset="0"/>
              <a:buChar char="•"/>
            </a:pPr>
            <a:r>
              <a:rPr lang="en-GB" kern="0" dirty="0"/>
              <a:t>Ability to prepare food and eat independently</a:t>
            </a:r>
          </a:p>
          <a:p>
            <a:pPr marL="0" indent="0"/>
            <a:endParaRPr lang="en-GB" b="1" kern="0" dirty="0"/>
          </a:p>
        </p:txBody>
      </p:sp>
      <p:sp>
        <p:nvSpPr>
          <p:cNvPr id="9" name="Content Placeholder 2">
            <a:extLst>
              <a:ext uri="{FF2B5EF4-FFF2-40B4-BE49-F238E27FC236}">
                <a16:creationId xmlns:a16="http://schemas.microsoft.com/office/drawing/2014/main" id="{B06FD157-A201-4CEA-BA4A-0373A26DA85A}"/>
              </a:ext>
            </a:extLst>
          </p:cNvPr>
          <p:cNvSpPr txBox="1">
            <a:spLocks/>
          </p:cNvSpPr>
          <p:nvPr/>
        </p:nvSpPr>
        <p:spPr bwMode="auto">
          <a:xfrm>
            <a:off x="2066187" y="1896739"/>
            <a:ext cx="6103938" cy="146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a:lstStyle>
          <a:p>
            <a:pPr marL="0" indent="0"/>
            <a:r>
              <a:rPr lang="en-GB" b="1" kern="0" dirty="0"/>
              <a:t>Social risks</a:t>
            </a:r>
          </a:p>
          <a:p>
            <a:pPr marL="285750" indent="-285750">
              <a:buFont typeface="Arial" panose="020B0604020202020204" pitchFamily="34" charset="0"/>
              <a:buChar char="•"/>
            </a:pPr>
            <a:r>
              <a:rPr lang="en-GB" kern="0" dirty="0"/>
              <a:t>Loneliness</a:t>
            </a:r>
          </a:p>
          <a:p>
            <a:pPr marL="285750" indent="-285750">
              <a:buFont typeface="Arial" panose="020B0604020202020204" pitchFamily="34" charset="0"/>
              <a:buChar char="•"/>
            </a:pPr>
            <a:r>
              <a:rPr lang="en-GB" kern="0" dirty="0"/>
              <a:t>Not worth cooking just for one</a:t>
            </a:r>
          </a:p>
          <a:p>
            <a:pPr marL="285750" indent="-285750">
              <a:buFont typeface="Arial" panose="020B0604020202020204" pitchFamily="34" charset="0"/>
              <a:buChar char="•"/>
            </a:pPr>
            <a:r>
              <a:rPr lang="en-GB" kern="0" dirty="0"/>
              <a:t>“My wife always did the cooking”</a:t>
            </a:r>
          </a:p>
          <a:p>
            <a:pPr marL="0" indent="0"/>
            <a:endParaRPr lang="en-GB" b="1" kern="0" dirty="0"/>
          </a:p>
        </p:txBody>
      </p:sp>
      <p:sp>
        <p:nvSpPr>
          <p:cNvPr id="10" name="TextBox 9">
            <a:extLst>
              <a:ext uri="{FF2B5EF4-FFF2-40B4-BE49-F238E27FC236}">
                <a16:creationId xmlns:a16="http://schemas.microsoft.com/office/drawing/2014/main" id="{F0100667-FE79-4639-AD34-87715706EA2E}"/>
              </a:ext>
            </a:extLst>
          </p:cNvPr>
          <p:cNvSpPr txBox="1"/>
          <p:nvPr/>
        </p:nvSpPr>
        <p:spPr>
          <a:xfrm>
            <a:off x="5142231" y="4797152"/>
            <a:ext cx="3600400" cy="1323439"/>
          </a:xfrm>
          <a:prstGeom prst="rect">
            <a:avLst/>
          </a:prstGeom>
          <a:solidFill>
            <a:schemeClr val="accent1">
              <a:lumMod val="75000"/>
            </a:schemeClr>
          </a:solidFill>
        </p:spPr>
        <p:txBody>
          <a:bodyPr wrap="square" rtlCol="0">
            <a:spAutoFit/>
          </a:bodyPr>
          <a:lstStyle/>
          <a:p>
            <a:pPr algn="ctr"/>
            <a:r>
              <a:rPr lang="en-GB" sz="2000" b="1" i="1" dirty="0">
                <a:solidFill>
                  <a:schemeClr val="accent6"/>
                </a:solidFill>
              </a:rPr>
              <a:t>In many cases it’s preventable and treatable and not a natural consequence of old age!</a:t>
            </a:r>
          </a:p>
        </p:txBody>
      </p:sp>
      <p:pic>
        <p:nvPicPr>
          <p:cNvPr id="11" name="Picture 10" descr="P:\1. Age UK\Images\2 to 3 days.JPG">
            <a:extLst>
              <a:ext uri="{FF2B5EF4-FFF2-40B4-BE49-F238E27FC236}">
                <a16:creationId xmlns:a16="http://schemas.microsoft.com/office/drawing/2014/main" id="{7227CE60-F71E-418C-BC7D-6E78396FF2C8}"/>
              </a:ext>
            </a:extLst>
          </p:cNvPr>
          <p:cNvPicPr/>
          <p:nvPr/>
        </p:nvPicPr>
        <p:blipFill>
          <a:blip r:embed="rId5">
            <a:duotone>
              <a:prstClr val="black"/>
              <a:srgbClr val="009999">
                <a:tint val="45000"/>
                <a:satMod val="400000"/>
              </a:srgbClr>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592111" y="1800212"/>
            <a:ext cx="3240360" cy="985527"/>
          </a:xfrm>
          <a:prstGeom prst="rect">
            <a:avLst/>
          </a:prstGeom>
          <a:noFill/>
          <a:ln w="28575">
            <a:noFill/>
          </a:ln>
        </p:spPr>
      </p:pic>
    </p:spTree>
    <p:extLst>
      <p:ext uri="{BB962C8B-B14F-4D97-AF65-F5344CB8AC3E}">
        <p14:creationId xmlns:p14="http://schemas.microsoft.com/office/powerpoint/2010/main" val="1676325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1268760"/>
            <a:ext cx="8748464" cy="889000"/>
          </a:xfrm>
          <a:prstGeom prst="rect">
            <a:avLst/>
          </a:prstGeom>
        </p:spPr>
        <p:txBody>
          <a:bodyPr/>
          <a:lstStyle/>
          <a:p>
            <a:r>
              <a:rPr lang="en-GB" sz="3200" b="1" dirty="0"/>
              <a:t>Malnourished people: the consequences</a:t>
            </a:r>
          </a:p>
        </p:txBody>
      </p:sp>
      <p:grpSp>
        <p:nvGrpSpPr>
          <p:cNvPr id="11" name="Group 10"/>
          <p:cNvGrpSpPr/>
          <p:nvPr/>
        </p:nvGrpSpPr>
        <p:grpSpPr>
          <a:xfrm>
            <a:off x="546005" y="1988840"/>
            <a:ext cx="8568952" cy="3938716"/>
            <a:chOff x="470018" y="1866548"/>
            <a:chExt cx="8414872" cy="3938716"/>
          </a:xfrm>
        </p:grpSpPr>
        <p:pic>
          <p:nvPicPr>
            <p:cNvPr id="12" name="Picture 11" descr="Related image"/>
            <p:cNvPicPr/>
            <p:nvPr/>
          </p:nvPicPr>
          <p:blipFill rotWithShape="1">
            <a:blip r:embed="rId3">
              <a:extLst>
                <a:ext uri="{28A0092B-C50C-407E-A947-70E740481C1C}">
                  <a14:useLocalDpi xmlns:a14="http://schemas.microsoft.com/office/drawing/2010/main" val="0"/>
                </a:ext>
              </a:extLst>
            </a:blip>
            <a:srcRect l="16062" t="44880" r="57305" b="47116"/>
            <a:stretch/>
          </p:blipFill>
          <p:spPr bwMode="auto">
            <a:xfrm>
              <a:off x="519679" y="1866548"/>
              <a:ext cx="2519091" cy="1235125"/>
            </a:xfrm>
            <a:prstGeom prst="rect">
              <a:avLst/>
            </a:prstGeom>
            <a:noFill/>
            <a:ln w="285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3" name="Picture 12" descr="Related image"/>
            <p:cNvPicPr/>
            <p:nvPr/>
          </p:nvPicPr>
          <p:blipFill rotWithShape="1">
            <a:blip r:embed="rId3">
              <a:extLst>
                <a:ext uri="{28A0092B-C50C-407E-A947-70E740481C1C}">
                  <a14:useLocalDpi xmlns:a14="http://schemas.microsoft.com/office/drawing/2010/main" val="0"/>
                </a:ext>
              </a:extLst>
            </a:blip>
            <a:srcRect l="64142" t="28377" r="4835" b="64817"/>
            <a:stretch/>
          </p:blipFill>
          <p:spPr bwMode="auto">
            <a:xfrm>
              <a:off x="486024" y="4576412"/>
              <a:ext cx="3236958" cy="1228852"/>
            </a:xfrm>
            <a:prstGeom prst="rect">
              <a:avLst/>
            </a:prstGeom>
            <a:noFill/>
            <a:ln w="285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4" name="Picture 13" descr="Related image"/>
            <p:cNvPicPr/>
            <p:nvPr/>
          </p:nvPicPr>
          <p:blipFill rotWithShape="1">
            <a:blip r:embed="rId3">
              <a:extLst>
                <a:ext uri="{28A0092B-C50C-407E-A947-70E740481C1C}">
                  <a14:useLocalDpi xmlns:a14="http://schemas.microsoft.com/office/drawing/2010/main" val="0"/>
                </a:ext>
              </a:extLst>
            </a:blip>
            <a:srcRect l="67602" t="44888" b="47723"/>
            <a:stretch/>
          </p:blipFill>
          <p:spPr bwMode="auto">
            <a:xfrm>
              <a:off x="470018" y="3221480"/>
              <a:ext cx="2949853" cy="1129175"/>
            </a:xfrm>
            <a:prstGeom prst="rect">
              <a:avLst/>
            </a:prstGeom>
            <a:noFill/>
            <a:ln w="285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5" name="Picture 14"/>
            <p:cNvPicPr/>
            <p:nvPr/>
          </p:nvPicPr>
          <p:blipFill rotWithShape="1">
            <a:blip r:embed="rId4"/>
            <a:srcRect l="14298" t="33030" r="63427" b="40685"/>
            <a:stretch/>
          </p:blipFill>
          <p:spPr bwMode="auto">
            <a:xfrm>
              <a:off x="3995936" y="1866548"/>
              <a:ext cx="4888954" cy="379470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729998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DDBFC5-DE49-4E24-83BC-7FFA70F27A94}"/>
              </a:ext>
            </a:extLst>
          </p:cNvPr>
          <p:cNvPicPr>
            <a:picLocks noChangeAspect="1"/>
          </p:cNvPicPr>
          <p:nvPr/>
        </p:nvPicPr>
        <p:blipFill>
          <a:blip r:embed="rId2"/>
          <a:stretch>
            <a:fillRect/>
          </a:stretch>
        </p:blipFill>
        <p:spPr>
          <a:xfrm>
            <a:off x="438150" y="1340768"/>
            <a:ext cx="8267700" cy="5019675"/>
          </a:xfrm>
          <a:prstGeom prst="rect">
            <a:avLst/>
          </a:prstGeom>
        </p:spPr>
      </p:pic>
    </p:spTree>
    <p:extLst>
      <p:ext uri="{BB962C8B-B14F-4D97-AF65-F5344CB8AC3E}">
        <p14:creationId xmlns:p14="http://schemas.microsoft.com/office/powerpoint/2010/main" val="916049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8DD26-BCB1-4FFF-90F9-E0CE3D259410}"/>
              </a:ext>
            </a:extLst>
          </p:cNvPr>
          <p:cNvSpPr>
            <a:spLocks noGrp="1"/>
          </p:cNvSpPr>
          <p:nvPr>
            <p:ph type="title"/>
          </p:nvPr>
        </p:nvSpPr>
        <p:spPr>
          <a:xfrm>
            <a:off x="0" y="1274657"/>
            <a:ext cx="6103938" cy="889000"/>
          </a:xfrm>
        </p:spPr>
        <p:txBody>
          <a:bodyPr/>
          <a:lstStyle/>
          <a:p>
            <a:r>
              <a:rPr lang="en-GB" dirty="0"/>
              <a:t>Community-based intervention</a:t>
            </a:r>
          </a:p>
        </p:txBody>
      </p:sp>
      <p:pic>
        <p:nvPicPr>
          <p:cNvPr id="4" name="Picture 3">
            <a:extLst>
              <a:ext uri="{FF2B5EF4-FFF2-40B4-BE49-F238E27FC236}">
                <a16:creationId xmlns:a16="http://schemas.microsoft.com/office/drawing/2014/main" id="{C4F32744-861A-4674-8636-207A37D8B1D7}"/>
              </a:ext>
            </a:extLst>
          </p:cNvPr>
          <p:cNvPicPr>
            <a:picLocks noChangeAspect="1"/>
          </p:cNvPicPr>
          <p:nvPr/>
        </p:nvPicPr>
        <p:blipFill>
          <a:blip r:embed="rId2"/>
          <a:stretch>
            <a:fillRect/>
          </a:stretch>
        </p:blipFill>
        <p:spPr>
          <a:xfrm>
            <a:off x="384215" y="1859226"/>
            <a:ext cx="3216607" cy="2019635"/>
          </a:xfrm>
          <a:prstGeom prst="rect">
            <a:avLst/>
          </a:prstGeom>
          <a:ln>
            <a:solidFill>
              <a:schemeClr val="tx1"/>
            </a:solidFill>
          </a:ln>
        </p:spPr>
      </p:pic>
      <p:pic>
        <p:nvPicPr>
          <p:cNvPr id="7" name="Picture 6">
            <a:extLst>
              <a:ext uri="{FF2B5EF4-FFF2-40B4-BE49-F238E27FC236}">
                <a16:creationId xmlns:a16="http://schemas.microsoft.com/office/drawing/2014/main" id="{A7FBA575-164E-4E10-A19A-CE06858F5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5271" y="3041605"/>
            <a:ext cx="1810392" cy="1927949"/>
          </a:xfrm>
          <a:prstGeom prst="rect">
            <a:avLst/>
          </a:prstGeom>
        </p:spPr>
      </p:pic>
      <p:pic>
        <p:nvPicPr>
          <p:cNvPr id="2054" name="Picture 6" descr="Image result for red flag">
            <a:extLst>
              <a:ext uri="{FF2B5EF4-FFF2-40B4-BE49-F238E27FC236}">
                <a16:creationId xmlns:a16="http://schemas.microsoft.com/office/drawing/2014/main" id="{A159473B-9B0A-4668-9718-9EA2AC402F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4158999"/>
            <a:ext cx="1621110" cy="162111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46BD621-90A0-4925-9193-E8F18679EF8F}"/>
              </a:ext>
            </a:extLst>
          </p:cNvPr>
          <p:cNvSpPr/>
          <p:nvPr/>
        </p:nvSpPr>
        <p:spPr>
          <a:xfrm>
            <a:off x="115237" y="4532231"/>
            <a:ext cx="2440539" cy="830997"/>
          </a:xfrm>
          <a:prstGeom prst="rect">
            <a:avLst/>
          </a:prstGeom>
          <a:noFill/>
        </p:spPr>
        <p:txBody>
          <a:bodyPr wrap="squar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Red flag questions</a:t>
            </a:r>
          </a:p>
        </p:txBody>
      </p:sp>
      <p:sp>
        <p:nvSpPr>
          <p:cNvPr id="3" name="TextBox 2">
            <a:extLst>
              <a:ext uri="{FF2B5EF4-FFF2-40B4-BE49-F238E27FC236}">
                <a16:creationId xmlns:a16="http://schemas.microsoft.com/office/drawing/2014/main" id="{99CFEF8E-2DF6-4BEA-916F-1DFC8238E072}"/>
              </a:ext>
            </a:extLst>
          </p:cNvPr>
          <p:cNvSpPr txBox="1"/>
          <p:nvPr/>
        </p:nvSpPr>
        <p:spPr>
          <a:xfrm>
            <a:off x="2365725" y="5780109"/>
            <a:ext cx="2638323" cy="369332"/>
          </a:xfrm>
          <a:prstGeom prst="rect">
            <a:avLst/>
          </a:prstGeom>
          <a:solidFill>
            <a:schemeClr val="accent5"/>
          </a:solidFill>
        </p:spPr>
        <p:txBody>
          <a:bodyPr wrap="square" rtlCol="0">
            <a:spAutoFit/>
          </a:bodyPr>
          <a:lstStyle/>
          <a:p>
            <a:r>
              <a:rPr lang="en-GB" dirty="0"/>
              <a:t>1 hour training available</a:t>
            </a:r>
          </a:p>
        </p:txBody>
      </p:sp>
      <p:pic>
        <p:nvPicPr>
          <p:cNvPr id="5" name="Picture 4">
            <a:extLst>
              <a:ext uri="{FF2B5EF4-FFF2-40B4-BE49-F238E27FC236}">
                <a16:creationId xmlns:a16="http://schemas.microsoft.com/office/drawing/2014/main" id="{4451F77F-C113-4252-AF48-2514FDF76B69}"/>
              </a:ext>
            </a:extLst>
          </p:cNvPr>
          <p:cNvPicPr>
            <a:picLocks noChangeAspect="1"/>
          </p:cNvPicPr>
          <p:nvPr/>
        </p:nvPicPr>
        <p:blipFill>
          <a:blip r:embed="rId5"/>
          <a:stretch>
            <a:fillRect/>
          </a:stretch>
        </p:blipFill>
        <p:spPr>
          <a:xfrm>
            <a:off x="5694512" y="1628800"/>
            <a:ext cx="3065273" cy="4336839"/>
          </a:xfrm>
          <a:prstGeom prst="rect">
            <a:avLst/>
          </a:prstGeom>
        </p:spPr>
      </p:pic>
    </p:spTree>
    <p:extLst>
      <p:ext uri="{BB962C8B-B14F-4D97-AF65-F5344CB8AC3E}">
        <p14:creationId xmlns:p14="http://schemas.microsoft.com/office/powerpoint/2010/main" val="3635685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370FC-36CB-4321-AC88-7D790709568B}"/>
              </a:ext>
            </a:extLst>
          </p:cNvPr>
          <p:cNvSpPr>
            <a:spLocks noGrp="1"/>
          </p:cNvSpPr>
          <p:nvPr>
            <p:ph type="title"/>
          </p:nvPr>
        </p:nvSpPr>
        <p:spPr>
          <a:xfrm>
            <a:off x="323528" y="1452703"/>
            <a:ext cx="8424936" cy="889000"/>
          </a:xfrm>
        </p:spPr>
        <p:txBody>
          <a:bodyPr/>
          <a:lstStyle/>
          <a:p>
            <a:r>
              <a:rPr lang="en-GB" dirty="0"/>
              <a:t>E-learning tool for Malnutrition and Swallowing Difficulties – </a:t>
            </a:r>
            <a:r>
              <a:rPr lang="en-GB" dirty="0">
                <a:hlinkClick r:id="rId2"/>
              </a:rPr>
              <a:t>www.paperweightarmband.org.uk</a:t>
            </a:r>
            <a:r>
              <a:rPr lang="en-GB" dirty="0"/>
              <a:t> </a:t>
            </a:r>
          </a:p>
        </p:txBody>
      </p:sp>
      <p:sp>
        <p:nvSpPr>
          <p:cNvPr id="3" name="Content Placeholder 2">
            <a:extLst>
              <a:ext uri="{FF2B5EF4-FFF2-40B4-BE49-F238E27FC236}">
                <a16:creationId xmlns:a16="http://schemas.microsoft.com/office/drawing/2014/main" id="{3B838A2E-DB1E-4CEC-99A3-0860C1E8A736}"/>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BE835969-002B-4E65-9AC6-CE2F286B8584}"/>
              </a:ext>
            </a:extLst>
          </p:cNvPr>
          <p:cNvPicPr>
            <a:picLocks noChangeAspect="1"/>
          </p:cNvPicPr>
          <p:nvPr/>
        </p:nvPicPr>
        <p:blipFill>
          <a:blip r:embed="rId3"/>
          <a:stretch>
            <a:fillRect/>
          </a:stretch>
        </p:blipFill>
        <p:spPr>
          <a:xfrm>
            <a:off x="1115368" y="2451711"/>
            <a:ext cx="6484218" cy="3929617"/>
          </a:xfrm>
          <a:prstGeom prst="rect">
            <a:avLst/>
          </a:prstGeom>
        </p:spPr>
      </p:pic>
    </p:spTree>
    <p:extLst>
      <p:ext uri="{BB962C8B-B14F-4D97-AF65-F5344CB8AC3E}">
        <p14:creationId xmlns:p14="http://schemas.microsoft.com/office/powerpoint/2010/main" val="2121496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13ACB-05D8-4F9F-B289-4E395FA3FAC9}"/>
              </a:ext>
            </a:extLst>
          </p:cNvPr>
          <p:cNvSpPr>
            <a:spLocks noGrp="1"/>
          </p:cNvSpPr>
          <p:nvPr>
            <p:ph type="title"/>
          </p:nvPr>
        </p:nvSpPr>
        <p:spPr>
          <a:xfrm>
            <a:off x="323528" y="1412776"/>
            <a:ext cx="7704856" cy="682080"/>
          </a:xfrm>
        </p:spPr>
        <p:txBody>
          <a:bodyPr/>
          <a:lstStyle/>
          <a:p>
            <a:r>
              <a:rPr lang="en-GB" dirty="0"/>
              <a:t>Could you help?</a:t>
            </a:r>
          </a:p>
        </p:txBody>
      </p:sp>
      <p:sp>
        <p:nvSpPr>
          <p:cNvPr id="3" name="Content Placeholder 2">
            <a:extLst>
              <a:ext uri="{FF2B5EF4-FFF2-40B4-BE49-F238E27FC236}">
                <a16:creationId xmlns:a16="http://schemas.microsoft.com/office/drawing/2014/main" id="{B0DF7B44-16BA-4317-B2EA-8AD6DF8F590A}"/>
              </a:ext>
            </a:extLst>
          </p:cNvPr>
          <p:cNvSpPr>
            <a:spLocks noGrp="1"/>
          </p:cNvSpPr>
          <p:nvPr>
            <p:ph idx="1"/>
          </p:nvPr>
        </p:nvSpPr>
        <p:spPr>
          <a:xfrm>
            <a:off x="457200" y="1988840"/>
            <a:ext cx="8291264" cy="4320480"/>
          </a:xfrm>
        </p:spPr>
        <p:txBody>
          <a:bodyPr/>
          <a:lstStyle/>
          <a:p>
            <a:pPr marL="0" indent="0"/>
            <a:r>
              <a:rPr lang="en-GB" b="1" dirty="0"/>
              <a:t>How could commissioning processes be used to reduce malnutrition and dehydration?</a:t>
            </a:r>
          </a:p>
          <a:p>
            <a:pPr>
              <a:buFont typeface="Arial" panose="020B0604020202020204" pitchFamily="34" charset="0"/>
              <a:buChar char="•"/>
            </a:pPr>
            <a:r>
              <a:rPr lang="en-GB" sz="1600" dirty="0"/>
              <a:t>Promote the e-learning tool and/or build into KPIs for specific organisations related to completion</a:t>
            </a:r>
          </a:p>
          <a:p>
            <a:pPr>
              <a:buFont typeface="Arial" panose="020B0604020202020204" pitchFamily="34" charset="0"/>
              <a:buChar char="•"/>
            </a:pPr>
            <a:r>
              <a:rPr lang="en-GB" sz="1600" dirty="0"/>
              <a:t>Support us to embed the conversations around nutrition and hydration in our services</a:t>
            </a:r>
          </a:p>
          <a:p>
            <a:pPr lvl="1">
              <a:buFont typeface="Arial" panose="020B0604020202020204" pitchFamily="34" charset="0"/>
              <a:buChar char="•"/>
            </a:pPr>
            <a:r>
              <a:rPr lang="en-GB" sz="1600" dirty="0"/>
              <a:t>Can you endorse the approach to encourage participation and/or build this into contracts?</a:t>
            </a:r>
          </a:p>
          <a:p>
            <a:pPr lvl="1">
              <a:buFont typeface="Arial" panose="020B0604020202020204" pitchFamily="34" charset="0"/>
              <a:buChar char="•"/>
            </a:pPr>
            <a:r>
              <a:rPr lang="en-GB" sz="1600" dirty="0"/>
              <a:t>Can you recommend organisations for training?</a:t>
            </a:r>
          </a:p>
          <a:p>
            <a:pPr lvl="1">
              <a:buFont typeface="Arial" panose="020B0604020202020204" pitchFamily="34" charset="0"/>
              <a:buChar char="•"/>
            </a:pPr>
            <a:r>
              <a:rPr lang="en-GB" sz="1600" dirty="0"/>
              <a:t>Could you reach out to the local steering group to find out what specific barriers they are facing?</a:t>
            </a:r>
          </a:p>
          <a:p>
            <a:pPr>
              <a:buFont typeface="Arial" panose="020B0604020202020204" pitchFamily="34" charset="0"/>
              <a:buChar char="•"/>
            </a:pPr>
            <a:r>
              <a:rPr lang="en-GB" sz="1600" dirty="0"/>
              <a:t>Raise the profile of the importance of eating and drinking well and how organisations can promote this</a:t>
            </a:r>
          </a:p>
          <a:p>
            <a:pPr>
              <a:buFont typeface="Arial" panose="020B0604020202020204" pitchFamily="34" charset="0"/>
              <a:buChar char="•"/>
            </a:pPr>
            <a:r>
              <a:rPr lang="en-GB" sz="1600" dirty="0"/>
              <a:t>Commissioning services which promote good nutrition and hydration or address the causes – e.g. social eating opportunities, shopping services, meal delivery, bereavement support</a:t>
            </a:r>
          </a:p>
        </p:txBody>
      </p:sp>
    </p:spTree>
    <p:extLst>
      <p:ext uri="{BB962C8B-B14F-4D97-AF65-F5344CB8AC3E}">
        <p14:creationId xmlns:p14="http://schemas.microsoft.com/office/powerpoint/2010/main" val="627638762"/>
      </p:ext>
    </p:extLst>
  </p:cSld>
  <p:clrMapOvr>
    <a:masterClrMapping/>
  </p:clrMapOvr>
</p:sld>
</file>

<file path=ppt/theme/theme1.xml><?xml version="1.0" encoding="utf-8"?>
<a:theme xmlns:a="http://schemas.openxmlformats.org/drawingml/2006/main" name="Pennine KPI's -18March 2014 D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10867</TotalTime>
  <Words>627</Words>
  <Application>Microsoft Office PowerPoint</Application>
  <PresentationFormat>On-screen Show (4:3)</PresentationFormat>
  <Paragraphs>59</Paragraphs>
  <Slides>9</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Pennine KPI's -18March 2014 D1</vt:lpstr>
      <vt:lpstr>Greater Manchester Nutrition and Hydration programme</vt:lpstr>
      <vt:lpstr>Greater Manchester Nutrition and Hydration Programme</vt:lpstr>
      <vt:lpstr>Overview – why focus on malnutrition? </vt:lpstr>
      <vt:lpstr> Why does it happen ?</vt:lpstr>
      <vt:lpstr>Malnourished people: the consequences</vt:lpstr>
      <vt:lpstr>PowerPoint Presentation</vt:lpstr>
      <vt:lpstr>Community-based intervention</vt:lpstr>
      <vt:lpstr>E-learning tool for Malnutrition and Swallowing Difficulties – www.paperweightarmband.org.uk </vt:lpstr>
      <vt:lpstr>Could you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Reflections</dc:title>
  <dc:creator>User</dc:creator>
  <cp:lastModifiedBy>Emma Connolly</cp:lastModifiedBy>
  <cp:revision>169</cp:revision>
  <cp:lastPrinted>2018-04-20T14:49:49Z</cp:lastPrinted>
  <dcterms:created xsi:type="dcterms:W3CDTF">2014-03-14T18:15:42Z</dcterms:created>
  <dcterms:modified xsi:type="dcterms:W3CDTF">2019-05-22T15:58:28Z</dcterms:modified>
</cp:coreProperties>
</file>