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charts/chart3.xml" ContentType="application/vnd.openxmlformats-officedocument.drawingml.chart+xml"/>
  <Default Extension="xlsx" ContentType="application/vnd.openxmlformats-officedocument.spreadsheetml.sheet"/>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diagrams/layout3.xml" ContentType="application/vnd.openxmlformats-officedocument.drawingml.diagram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diagrams/layout2.xml" ContentType="application/vnd.openxmlformats-officedocument.drawingml.diagram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diagrams/data3.xml" ContentType="application/vnd.openxmlformats-officedocument.drawingml.diagramData+xml"/>
  <Override PartName="/ppt/charts/chart4.xml" ContentType="application/vnd.openxmlformats-officedocument.drawingml.char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0" r:id="rId2"/>
    <p:sldMasterId id="2147483693" r:id="rId3"/>
    <p:sldMasterId id="2147483706" r:id="rId4"/>
    <p:sldMasterId id="2147483720" r:id="rId5"/>
    <p:sldMasterId id="2147483732" r:id="rId6"/>
    <p:sldMasterId id="2147483744" r:id="rId7"/>
    <p:sldMasterId id="2147483756" r:id="rId8"/>
    <p:sldMasterId id="2147483770" r:id="rId9"/>
    <p:sldMasterId id="2147483782" r:id="rId10"/>
  </p:sldMasterIdLst>
  <p:notesMasterIdLst>
    <p:notesMasterId r:id="rId119"/>
  </p:notesMasterIdLst>
  <p:sldIdLst>
    <p:sldId id="256" r:id="rId11"/>
    <p:sldId id="263" r:id="rId12"/>
    <p:sldId id="261" r:id="rId13"/>
    <p:sldId id="259" r:id="rId14"/>
    <p:sldId id="262" r:id="rId15"/>
    <p:sldId id="265" r:id="rId16"/>
    <p:sldId id="260" r:id="rId17"/>
    <p:sldId id="257"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20"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slide" Target="slides/slide103.xml"/><Relationship Id="rId118" Type="http://schemas.openxmlformats.org/officeDocument/2006/relationships/slide" Target="slides/slide10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s>
</file>

<file path=ppt/charts/_rels/chart1.xml.rels><?xml version="1.0" encoding="UTF-8" standalone="yes"?>
<Relationships xmlns="http://schemas.openxmlformats.org/package/2006/relationships"><Relationship Id="rId1" Type="http://schemas.openxmlformats.org/officeDocument/2006/relationships/oleObject" Target="file:///\\srht-backserv\Dietetics\EAU%20Project\Data\REFERRAL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rht-backserv\Dietetics\EAU%20Project\Data\REFERRALS.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lang val="en-GB"/>
  <c:chart>
    <c:plotArea>
      <c:layout/>
      <c:barChart>
        <c:barDir val="col"/>
        <c:grouping val="clustered"/>
        <c:ser>
          <c:idx val="0"/>
          <c:order val="0"/>
          <c:spPr>
            <a:solidFill>
              <a:schemeClr val="accent3">
                <a:lumMod val="60000"/>
                <a:lumOff val="40000"/>
              </a:schemeClr>
            </a:solidFill>
          </c:spPr>
          <c:cat>
            <c:strRef>
              <c:f>'ONS Pathway no.'!$M$4:$M$9</c:f>
              <c:strCache>
                <c:ptCount val="6"/>
                <c:pt idx="0">
                  <c:v>1</c:v>
                </c:pt>
                <c:pt idx="1">
                  <c:v>2</c:v>
                </c:pt>
                <c:pt idx="2">
                  <c:v>3</c:v>
                </c:pt>
                <c:pt idx="3">
                  <c:v>4</c:v>
                </c:pt>
                <c:pt idx="4">
                  <c:v>Inappropriate referrals</c:v>
                </c:pt>
                <c:pt idx="5">
                  <c:v>EOL/RIP</c:v>
                </c:pt>
              </c:strCache>
            </c:strRef>
          </c:cat>
          <c:val>
            <c:numRef>
              <c:f>'ONS Pathway no.'!$N$4:$N$9</c:f>
              <c:numCache>
                <c:formatCode>General</c:formatCode>
                <c:ptCount val="6"/>
                <c:pt idx="0">
                  <c:v>6</c:v>
                </c:pt>
                <c:pt idx="1">
                  <c:v>39</c:v>
                </c:pt>
                <c:pt idx="2">
                  <c:v>158</c:v>
                </c:pt>
                <c:pt idx="3">
                  <c:v>67</c:v>
                </c:pt>
                <c:pt idx="4">
                  <c:v>3</c:v>
                </c:pt>
                <c:pt idx="5">
                  <c:v>54</c:v>
                </c:pt>
              </c:numCache>
            </c:numRef>
          </c:val>
          <c:extLst xmlns:c16r2="http://schemas.microsoft.com/office/drawing/2015/06/chart">
            <c:ext xmlns:c16="http://schemas.microsoft.com/office/drawing/2014/chart" uri="{C3380CC4-5D6E-409C-BE32-E72D297353CC}">
              <c16:uniqueId val="{00000000-CEB0-47A3-8E6C-BD24901DCA3F}"/>
            </c:ext>
          </c:extLst>
        </c:ser>
        <c:dLbls/>
        <c:axId val="136937856"/>
        <c:axId val="136939392"/>
      </c:barChart>
      <c:catAx>
        <c:axId val="136937856"/>
        <c:scaling>
          <c:orientation val="minMax"/>
        </c:scaling>
        <c:axPos val="b"/>
        <c:numFmt formatCode="General" sourceLinked="0"/>
        <c:tickLblPos val="nextTo"/>
        <c:crossAx val="136939392"/>
        <c:crosses val="autoZero"/>
        <c:auto val="1"/>
        <c:lblAlgn val="ctr"/>
        <c:lblOffset val="100"/>
      </c:catAx>
      <c:valAx>
        <c:axId val="136939392"/>
        <c:scaling>
          <c:orientation val="minMax"/>
        </c:scaling>
        <c:axPos val="l"/>
        <c:majorGridlines/>
        <c:numFmt formatCode="General" sourceLinked="1"/>
        <c:tickLblPos val="nextTo"/>
        <c:crossAx val="136937856"/>
        <c:crosses val="autoZero"/>
        <c:crossBetween val="between"/>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GB"/>
  <c:pivotSource>
    <c:name>[REFERRALS.xlsx]Remotely screened&amp; location!PivotTable2</c:name>
    <c:fmtId val="-1"/>
  </c:pivotSource>
  <c:chart>
    <c:autoTitleDeleted val="1"/>
    <c:pivotFmts>
      <c:pivotFmt>
        <c:idx val="0"/>
        <c:marker>
          <c:symbol val="none"/>
        </c:marker>
      </c:pivotFmt>
      <c:pivotFmt>
        <c:idx val="1"/>
        <c:marker>
          <c:symbol val="none"/>
        </c:marker>
      </c:pivotFmt>
      <c:pivotFmt>
        <c:idx val="2"/>
        <c:marker>
          <c:symbol val="none"/>
        </c:marker>
      </c:pivotFmt>
    </c:pivotFmts>
    <c:plotArea>
      <c:layout/>
      <c:barChart>
        <c:barDir val="col"/>
        <c:grouping val="clustered"/>
        <c:ser>
          <c:idx val="0"/>
          <c:order val="0"/>
          <c:tx>
            <c:strRef>
              <c:f>'Remotely screened&amp; location'!$B$3</c:f>
              <c:strCache>
                <c:ptCount val="1"/>
                <c:pt idx="0">
                  <c:v>Total</c:v>
                </c:pt>
              </c:strCache>
            </c:strRef>
          </c:tx>
          <c:cat>
            <c:strRef>
              <c:f>'Remotely screened&amp; location'!$A$4:$A$17</c:f>
              <c:strCache>
                <c:ptCount val="13"/>
                <c:pt idx="0">
                  <c:v>N-B6</c:v>
                </c:pt>
                <c:pt idx="1">
                  <c:v>N-EAU</c:v>
                </c:pt>
                <c:pt idx="2">
                  <c:v>N-H2</c:v>
                </c:pt>
                <c:pt idx="3">
                  <c:v>N-Haem</c:v>
                </c:pt>
                <c:pt idx="4">
                  <c:v>N-HCU</c:v>
                </c:pt>
                <c:pt idx="5">
                  <c:v>N-L3</c:v>
                </c:pt>
                <c:pt idx="6">
                  <c:v>N-L4</c:v>
                </c:pt>
                <c:pt idx="7">
                  <c:v>N-L5</c:v>
                </c:pt>
                <c:pt idx="8">
                  <c:v>N-L6</c:v>
                </c:pt>
                <c:pt idx="9">
                  <c:v>N-M2</c:v>
                </c:pt>
                <c:pt idx="10">
                  <c:v>Y</c:v>
                </c:pt>
                <c:pt idx="11">
                  <c:v>N-Pendleton</c:v>
                </c:pt>
                <c:pt idx="12">
                  <c:v>N-Community Dietitians</c:v>
                </c:pt>
              </c:strCache>
            </c:strRef>
          </c:cat>
          <c:val>
            <c:numRef>
              <c:f>'Remotely screened&amp; location'!$B$4:$B$17</c:f>
              <c:numCache>
                <c:formatCode>General</c:formatCode>
                <c:ptCount val="13"/>
                <c:pt idx="0">
                  <c:v>18</c:v>
                </c:pt>
                <c:pt idx="1">
                  <c:v>72</c:v>
                </c:pt>
                <c:pt idx="2">
                  <c:v>37</c:v>
                </c:pt>
                <c:pt idx="3">
                  <c:v>8</c:v>
                </c:pt>
                <c:pt idx="4">
                  <c:v>5</c:v>
                </c:pt>
                <c:pt idx="5">
                  <c:v>28</c:v>
                </c:pt>
                <c:pt idx="6">
                  <c:v>20</c:v>
                </c:pt>
                <c:pt idx="7">
                  <c:v>27</c:v>
                </c:pt>
                <c:pt idx="8">
                  <c:v>21</c:v>
                </c:pt>
                <c:pt idx="9">
                  <c:v>16</c:v>
                </c:pt>
                <c:pt idx="10">
                  <c:v>109</c:v>
                </c:pt>
                <c:pt idx="11">
                  <c:v>13</c:v>
                </c:pt>
                <c:pt idx="12">
                  <c:v>3</c:v>
                </c:pt>
              </c:numCache>
            </c:numRef>
          </c:val>
          <c:extLst xmlns:c16r2="http://schemas.microsoft.com/office/drawing/2015/06/chart">
            <c:ext xmlns:c16="http://schemas.microsoft.com/office/drawing/2014/chart" uri="{C3380CC4-5D6E-409C-BE32-E72D297353CC}">
              <c16:uniqueId val="{00000000-EA50-486B-AB7C-68CED5492864}"/>
            </c:ext>
          </c:extLst>
        </c:ser>
        <c:dLbls/>
        <c:axId val="137501312"/>
        <c:axId val="137511296"/>
      </c:barChart>
      <c:catAx>
        <c:axId val="137501312"/>
        <c:scaling>
          <c:orientation val="minMax"/>
        </c:scaling>
        <c:axPos val="b"/>
        <c:numFmt formatCode="General" sourceLinked="0"/>
        <c:tickLblPos val="nextTo"/>
        <c:txPr>
          <a:bodyPr/>
          <a:lstStyle/>
          <a:p>
            <a:pPr>
              <a:defRPr baseline="0">
                <a:latin typeface="+mj-lt"/>
              </a:defRPr>
            </a:pPr>
            <a:endParaRPr lang="en-US"/>
          </a:p>
        </c:txPr>
        <c:crossAx val="137511296"/>
        <c:crosses val="autoZero"/>
        <c:auto val="1"/>
        <c:lblAlgn val="ctr"/>
        <c:lblOffset val="100"/>
      </c:catAx>
      <c:valAx>
        <c:axId val="137511296"/>
        <c:scaling>
          <c:orientation val="minMax"/>
        </c:scaling>
        <c:axPos val="l"/>
        <c:majorGridlines/>
        <c:numFmt formatCode="General" sourceLinked="1"/>
        <c:tickLblPos val="nextTo"/>
        <c:crossAx val="137501312"/>
        <c:crosses val="autoZero"/>
        <c:crossBetween val="between"/>
      </c:valAx>
    </c:plotArea>
    <c:plotVisOnly val="1"/>
    <c:dispBlanksAs val="gap"/>
  </c:chart>
  <c:externalData r:id="rId1"/>
  <c:extLst xmlns:c16r2="http://schemas.microsoft.com/office/drawing/2015/06/char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lang val="en-GB"/>
  <c:style val="26"/>
  <c:chart>
    <c:autoTitleDeleted val="1"/>
    <c:plotArea>
      <c:layout/>
      <c:pieChart>
        <c:varyColors val="1"/>
        <c:ser>
          <c:idx val="0"/>
          <c:order val="0"/>
          <c:tx>
            <c:strRef>
              <c:f>'Discharge Location'!$E$2</c:f>
              <c:strCache>
                <c:ptCount val="1"/>
                <c:pt idx="0">
                  <c:v>Count of patients</c:v>
                </c:pt>
              </c:strCache>
            </c:strRef>
          </c:tx>
          <c:dPt>
            <c:idx val="0"/>
            <c:spPr>
              <a:solidFill>
                <a:schemeClr val="tx2">
                  <a:lumMod val="40000"/>
                  <a:lumOff val="60000"/>
                </a:schemeClr>
              </a:solidFill>
            </c:spPr>
            <c:extLst xmlns:c16r2="http://schemas.microsoft.com/office/drawing/2015/06/chart">
              <c:ext xmlns:c16="http://schemas.microsoft.com/office/drawing/2014/chart" uri="{C3380CC4-5D6E-409C-BE32-E72D297353CC}">
                <c16:uniqueId val="{00000001-3F18-4C66-BEE9-61537FB0C27D}"/>
              </c:ext>
            </c:extLst>
          </c:dPt>
          <c:dPt>
            <c:idx val="4"/>
            <c:spPr>
              <a:solidFill>
                <a:srgbClr val="00B050"/>
              </a:solidFill>
            </c:spPr>
            <c:extLst xmlns:c16r2="http://schemas.microsoft.com/office/drawing/2015/06/chart">
              <c:ext xmlns:c16="http://schemas.microsoft.com/office/drawing/2014/chart" uri="{C3380CC4-5D6E-409C-BE32-E72D297353CC}">
                <c16:uniqueId val="{00000003-3F18-4C66-BEE9-61537FB0C27D}"/>
              </c:ext>
            </c:extLst>
          </c:dPt>
          <c:dLbls>
            <c:spPr>
              <a:noFill/>
              <a:ln>
                <a:noFill/>
              </a:ln>
              <a:effectLst/>
            </c:spPr>
            <c:txPr>
              <a:bodyPr/>
              <a:lstStyle/>
              <a:p>
                <a:pPr>
                  <a:defRPr sz="2400">
                    <a:latin typeface="+mj-lt"/>
                  </a:defRPr>
                </a:pPr>
                <a:endParaRPr lang="en-US"/>
              </a:p>
            </c:txPr>
            <c:showVal val="1"/>
            <c:showLeaderLines val="1"/>
            <c:extLst xmlns:c16r2="http://schemas.microsoft.com/office/drawing/2015/06/chart">
              <c:ext xmlns:c15="http://schemas.microsoft.com/office/drawing/2012/chart" uri="{CE6537A1-D6FC-4f65-9D91-7224C49458BB}"/>
            </c:extLst>
          </c:dLbls>
          <c:cat>
            <c:strRef>
              <c:f>'Discharge Location'!$D$3:$D$7</c:f>
              <c:strCache>
                <c:ptCount val="5"/>
                <c:pt idx="0">
                  <c:v>Home</c:v>
                </c:pt>
                <c:pt idx="1">
                  <c:v>EOL/RIP</c:v>
                </c:pt>
                <c:pt idx="2">
                  <c:v>CH/NH</c:v>
                </c:pt>
                <c:pt idx="3">
                  <c:v>IMC</c:v>
                </c:pt>
                <c:pt idx="4">
                  <c:v>OOA/Hosp</c:v>
                </c:pt>
              </c:strCache>
            </c:strRef>
          </c:cat>
          <c:val>
            <c:numRef>
              <c:f>'Discharge Location'!$E$3:$E$7</c:f>
              <c:numCache>
                <c:formatCode>General</c:formatCode>
                <c:ptCount val="5"/>
                <c:pt idx="0">
                  <c:v>187</c:v>
                </c:pt>
                <c:pt idx="1">
                  <c:v>54</c:v>
                </c:pt>
                <c:pt idx="2">
                  <c:v>49</c:v>
                </c:pt>
                <c:pt idx="3">
                  <c:v>26</c:v>
                </c:pt>
                <c:pt idx="4">
                  <c:v>16</c:v>
                </c:pt>
              </c:numCache>
            </c:numRef>
          </c:val>
          <c:extLst xmlns:c16r2="http://schemas.microsoft.com/office/drawing/2015/06/chart">
            <c:ext xmlns:c16="http://schemas.microsoft.com/office/drawing/2014/chart" uri="{C3380CC4-5D6E-409C-BE32-E72D297353CC}">
              <c16:uniqueId val="{00000004-3F18-4C66-BEE9-61537FB0C27D}"/>
            </c:ext>
          </c:extLst>
        </c:ser>
        <c:dLbls>
          <c:showPercent val="1"/>
        </c:dLbls>
        <c:firstSliceAng val="0"/>
      </c:pieChart>
    </c:plotArea>
    <c:legend>
      <c:legendPos val="r"/>
    </c:legend>
    <c:plotVisOnly val="1"/>
    <c:dispBlanksAs val="zero"/>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GB"/>
  <c:chart>
    <c:plotArea>
      <c:layout/>
      <c:barChart>
        <c:barDir val="bar"/>
        <c:grouping val="clustered"/>
        <c:ser>
          <c:idx val="0"/>
          <c:order val="0"/>
          <c:tx>
            <c:strRef>
              <c:f>Sheet1!$B$3</c:f>
              <c:strCache>
                <c:ptCount val="1"/>
                <c:pt idx="0">
                  <c:v>Nov 2014 - Jan 2015</c:v>
                </c:pt>
              </c:strCache>
            </c:strRef>
          </c:tx>
          <c:cat>
            <c:strRef>
              <c:f>Sheet1!$A$4:$A$20</c:f>
              <c:strCache>
                <c:ptCount val="17"/>
                <c:pt idx="0">
                  <c:v>Benzydamine 0.15% mouthwash</c:v>
                </c:pt>
                <c:pt idx="1">
                  <c:v>Biotene dry mouth antibacterial toothpaste</c:v>
                </c:pt>
                <c:pt idx="2">
                  <c:v>Biotene oralbalance saliva replacement gel</c:v>
                </c:pt>
                <c:pt idx="3">
                  <c:v>BioXtra Gel Mouthspray</c:v>
                </c:pt>
                <c:pt idx="4">
                  <c:v>BioXtra moisturising gel for dry mouths</c:v>
                </c:pt>
                <c:pt idx="5">
                  <c:v>BioXtra Mouth Rinse </c:v>
                </c:pt>
                <c:pt idx="6">
                  <c:v>Bonjela cool mint gel</c:v>
                </c:pt>
                <c:pt idx="7">
                  <c:v>Bonjela Original Gel</c:v>
                </c:pt>
                <c:pt idx="8">
                  <c:v>Chlorhexidine Gluconate Mouthwash 0.2%</c:v>
                </c:pt>
                <c:pt idx="9">
                  <c:v>Corsodyl 0.2% oral spray</c:v>
                </c:pt>
                <c:pt idx="10">
                  <c:v>Corsodyl Daily Mouthwash</c:v>
                </c:pt>
                <c:pt idx="11">
                  <c:v>Daktarin 20mg/g oromucosal gel</c:v>
                </c:pt>
                <c:pt idx="12">
                  <c:v>Difflam oral Rinse 0.15% solution</c:v>
                </c:pt>
                <c:pt idx="13">
                  <c:v>Difflam Spray 0.15%</c:v>
                </c:pt>
                <c:pt idx="14">
                  <c:v>Miconazole 20mg oromucosal gel</c:v>
                </c:pt>
                <c:pt idx="15">
                  <c:v>Nystan oral suspension</c:v>
                </c:pt>
                <c:pt idx="16">
                  <c:v>Hydrocortosone 1%</c:v>
                </c:pt>
              </c:strCache>
            </c:strRef>
          </c:cat>
          <c:val>
            <c:numRef>
              <c:f>Sheet1!$B$4:$B$20</c:f>
              <c:numCache>
                <c:formatCode>General</c:formatCode>
                <c:ptCount val="17"/>
                <c:pt idx="0">
                  <c:v>0</c:v>
                </c:pt>
                <c:pt idx="1">
                  <c:v>0</c:v>
                </c:pt>
                <c:pt idx="2">
                  <c:v>2</c:v>
                </c:pt>
                <c:pt idx="3">
                  <c:v>2</c:v>
                </c:pt>
                <c:pt idx="4">
                  <c:v>1</c:v>
                </c:pt>
                <c:pt idx="5">
                  <c:v>1</c:v>
                </c:pt>
                <c:pt idx="6">
                  <c:v>1</c:v>
                </c:pt>
                <c:pt idx="7">
                  <c:v>2</c:v>
                </c:pt>
                <c:pt idx="8">
                  <c:v>1</c:v>
                </c:pt>
                <c:pt idx="9">
                  <c:v>0</c:v>
                </c:pt>
                <c:pt idx="10">
                  <c:v>0</c:v>
                </c:pt>
                <c:pt idx="11">
                  <c:v>0</c:v>
                </c:pt>
                <c:pt idx="12">
                  <c:v>4</c:v>
                </c:pt>
                <c:pt idx="13">
                  <c:v>3</c:v>
                </c:pt>
                <c:pt idx="14">
                  <c:v>3</c:v>
                </c:pt>
                <c:pt idx="15">
                  <c:v>4</c:v>
                </c:pt>
                <c:pt idx="16">
                  <c:v>0</c:v>
                </c:pt>
              </c:numCache>
            </c:numRef>
          </c:val>
          <c:extLst xmlns:c16r2="http://schemas.microsoft.com/office/drawing/2015/06/chart">
            <c:ext xmlns:c16="http://schemas.microsoft.com/office/drawing/2014/chart" uri="{C3380CC4-5D6E-409C-BE32-E72D297353CC}">
              <c16:uniqueId val="{00000000-715D-4827-8AA9-69A58509E4D9}"/>
            </c:ext>
          </c:extLst>
        </c:ser>
        <c:ser>
          <c:idx val="1"/>
          <c:order val="1"/>
          <c:tx>
            <c:strRef>
              <c:f>Sheet1!$C$3</c:f>
              <c:strCache>
                <c:ptCount val="1"/>
                <c:pt idx="0">
                  <c:v>Nov 2015 - Jan 2016</c:v>
                </c:pt>
              </c:strCache>
            </c:strRef>
          </c:tx>
          <c:spPr>
            <a:solidFill>
              <a:srgbClr val="CC99FF"/>
            </a:solidFill>
          </c:spPr>
          <c:cat>
            <c:strRef>
              <c:f>Sheet1!$A$4:$A$20</c:f>
              <c:strCache>
                <c:ptCount val="17"/>
                <c:pt idx="0">
                  <c:v>Benzydamine 0.15% mouthwash</c:v>
                </c:pt>
                <c:pt idx="1">
                  <c:v>Biotene dry mouth antibacterial toothpaste</c:v>
                </c:pt>
                <c:pt idx="2">
                  <c:v>Biotene oralbalance saliva replacement gel</c:v>
                </c:pt>
                <c:pt idx="3">
                  <c:v>BioXtra Gel Mouthspray</c:v>
                </c:pt>
                <c:pt idx="4">
                  <c:v>BioXtra moisturising gel for dry mouths</c:v>
                </c:pt>
                <c:pt idx="5">
                  <c:v>BioXtra Mouth Rinse </c:v>
                </c:pt>
                <c:pt idx="6">
                  <c:v>Bonjela cool mint gel</c:v>
                </c:pt>
                <c:pt idx="7">
                  <c:v>Bonjela Original Gel</c:v>
                </c:pt>
                <c:pt idx="8">
                  <c:v>Chlorhexidine Gluconate Mouthwash 0.2%</c:v>
                </c:pt>
                <c:pt idx="9">
                  <c:v>Corsodyl 0.2% oral spray</c:v>
                </c:pt>
                <c:pt idx="10">
                  <c:v>Corsodyl Daily Mouthwash</c:v>
                </c:pt>
                <c:pt idx="11">
                  <c:v>Daktarin 20mg/g oromucosal gel</c:v>
                </c:pt>
                <c:pt idx="12">
                  <c:v>Difflam oral Rinse 0.15% solution</c:v>
                </c:pt>
                <c:pt idx="13">
                  <c:v>Difflam Spray 0.15%</c:v>
                </c:pt>
                <c:pt idx="14">
                  <c:v>Miconazole 20mg oromucosal gel</c:v>
                </c:pt>
                <c:pt idx="15">
                  <c:v>Nystan oral suspension</c:v>
                </c:pt>
                <c:pt idx="16">
                  <c:v>Hydrocortosone 1%</c:v>
                </c:pt>
              </c:strCache>
            </c:strRef>
          </c:cat>
          <c:val>
            <c:numRef>
              <c:f>Sheet1!$C$4:$C$20</c:f>
              <c:numCache>
                <c:formatCode>General</c:formatCode>
                <c:ptCount val="17"/>
                <c:pt idx="0">
                  <c:v>1</c:v>
                </c:pt>
                <c:pt idx="1">
                  <c:v>1</c:v>
                </c:pt>
                <c:pt idx="2">
                  <c:v>7</c:v>
                </c:pt>
                <c:pt idx="3">
                  <c:v>0</c:v>
                </c:pt>
                <c:pt idx="4">
                  <c:v>1</c:v>
                </c:pt>
                <c:pt idx="5">
                  <c:v>0</c:v>
                </c:pt>
                <c:pt idx="6">
                  <c:v>1</c:v>
                </c:pt>
                <c:pt idx="7">
                  <c:v>2</c:v>
                </c:pt>
                <c:pt idx="8">
                  <c:v>1</c:v>
                </c:pt>
                <c:pt idx="9">
                  <c:v>4</c:v>
                </c:pt>
                <c:pt idx="10">
                  <c:v>2</c:v>
                </c:pt>
                <c:pt idx="11">
                  <c:v>1</c:v>
                </c:pt>
                <c:pt idx="12">
                  <c:v>2</c:v>
                </c:pt>
                <c:pt idx="13">
                  <c:v>5</c:v>
                </c:pt>
                <c:pt idx="14">
                  <c:v>2</c:v>
                </c:pt>
                <c:pt idx="15">
                  <c:v>14</c:v>
                </c:pt>
                <c:pt idx="16">
                  <c:v>0</c:v>
                </c:pt>
              </c:numCache>
            </c:numRef>
          </c:val>
          <c:extLst xmlns:c16r2="http://schemas.microsoft.com/office/drawing/2015/06/chart">
            <c:ext xmlns:c16="http://schemas.microsoft.com/office/drawing/2014/chart" uri="{C3380CC4-5D6E-409C-BE32-E72D297353CC}">
              <c16:uniqueId val="{00000001-715D-4827-8AA9-69A58509E4D9}"/>
            </c:ext>
          </c:extLst>
        </c:ser>
        <c:ser>
          <c:idx val="2"/>
          <c:order val="2"/>
          <c:tx>
            <c:strRef>
              <c:f>Sheet1!$D$3</c:f>
              <c:strCache>
                <c:ptCount val="1"/>
                <c:pt idx="0">
                  <c:v>Nov 2016- Jan 2017</c:v>
                </c:pt>
              </c:strCache>
            </c:strRef>
          </c:tx>
          <c:cat>
            <c:strRef>
              <c:f>Sheet1!$A$4:$A$20</c:f>
              <c:strCache>
                <c:ptCount val="17"/>
                <c:pt idx="0">
                  <c:v>Benzydamine 0.15% mouthwash</c:v>
                </c:pt>
                <c:pt idx="1">
                  <c:v>Biotene dry mouth antibacterial toothpaste</c:v>
                </c:pt>
                <c:pt idx="2">
                  <c:v>Biotene oralbalance saliva replacement gel</c:v>
                </c:pt>
                <c:pt idx="3">
                  <c:v>BioXtra Gel Mouthspray</c:v>
                </c:pt>
                <c:pt idx="4">
                  <c:v>BioXtra moisturising gel for dry mouths</c:v>
                </c:pt>
                <c:pt idx="5">
                  <c:v>BioXtra Mouth Rinse </c:v>
                </c:pt>
                <c:pt idx="6">
                  <c:v>Bonjela cool mint gel</c:v>
                </c:pt>
                <c:pt idx="7">
                  <c:v>Bonjela Original Gel</c:v>
                </c:pt>
                <c:pt idx="8">
                  <c:v>Chlorhexidine Gluconate Mouthwash 0.2%</c:v>
                </c:pt>
                <c:pt idx="9">
                  <c:v>Corsodyl 0.2% oral spray</c:v>
                </c:pt>
                <c:pt idx="10">
                  <c:v>Corsodyl Daily Mouthwash</c:v>
                </c:pt>
                <c:pt idx="11">
                  <c:v>Daktarin 20mg/g oromucosal gel</c:v>
                </c:pt>
                <c:pt idx="12">
                  <c:v>Difflam oral Rinse 0.15% solution</c:v>
                </c:pt>
                <c:pt idx="13">
                  <c:v>Difflam Spray 0.15%</c:v>
                </c:pt>
                <c:pt idx="14">
                  <c:v>Miconazole 20mg oromucosal gel</c:v>
                </c:pt>
                <c:pt idx="15">
                  <c:v>Nystan oral suspension</c:v>
                </c:pt>
                <c:pt idx="16">
                  <c:v>Hydrocortosone 1%</c:v>
                </c:pt>
              </c:strCache>
            </c:strRef>
          </c:cat>
          <c:val>
            <c:numRef>
              <c:f>Sheet1!$D$4:$D$20</c:f>
              <c:numCache>
                <c:formatCode>General</c:formatCode>
                <c:ptCount val="17"/>
                <c:pt idx="0">
                  <c:v>1</c:v>
                </c:pt>
                <c:pt idx="1">
                  <c:v>1</c:v>
                </c:pt>
                <c:pt idx="2">
                  <c:v>14</c:v>
                </c:pt>
                <c:pt idx="3">
                  <c:v>6</c:v>
                </c:pt>
                <c:pt idx="4">
                  <c:v>12</c:v>
                </c:pt>
                <c:pt idx="5">
                  <c:v>0</c:v>
                </c:pt>
                <c:pt idx="6">
                  <c:v>1</c:v>
                </c:pt>
                <c:pt idx="7">
                  <c:v>1</c:v>
                </c:pt>
                <c:pt idx="8">
                  <c:v>4</c:v>
                </c:pt>
                <c:pt idx="9">
                  <c:v>7</c:v>
                </c:pt>
                <c:pt idx="10">
                  <c:v>1</c:v>
                </c:pt>
                <c:pt idx="11">
                  <c:v>1</c:v>
                </c:pt>
                <c:pt idx="12">
                  <c:v>6</c:v>
                </c:pt>
                <c:pt idx="13">
                  <c:v>17</c:v>
                </c:pt>
                <c:pt idx="14">
                  <c:v>0</c:v>
                </c:pt>
                <c:pt idx="15">
                  <c:v>28</c:v>
                </c:pt>
                <c:pt idx="16">
                  <c:v>0</c:v>
                </c:pt>
              </c:numCache>
            </c:numRef>
          </c:val>
          <c:extLst xmlns:c16r2="http://schemas.microsoft.com/office/drawing/2015/06/chart">
            <c:ext xmlns:c16="http://schemas.microsoft.com/office/drawing/2014/chart" uri="{C3380CC4-5D6E-409C-BE32-E72D297353CC}">
              <c16:uniqueId val="{00000002-715D-4827-8AA9-69A58509E4D9}"/>
            </c:ext>
          </c:extLst>
        </c:ser>
        <c:ser>
          <c:idx val="3"/>
          <c:order val="3"/>
          <c:tx>
            <c:strRef>
              <c:f>Sheet1!$E$3</c:f>
              <c:strCache>
                <c:ptCount val="1"/>
                <c:pt idx="0">
                  <c:v>Nov 2017 - Jan 2018</c:v>
                </c:pt>
              </c:strCache>
            </c:strRef>
          </c:tx>
          <c:spPr>
            <a:solidFill>
              <a:srgbClr val="FF0000"/>
            </a:solidFill>
          </c:spPr>
          <c:cat>
            <c:strRef>
              <c:f>Sheet1!$A$4:$A$20</c:f>
              <c:strCache>
                <c:ptCount val="17"/>
                <c:pt idx="0">
                  <c:v>Benzydamine 0.15% mouthwash</c:v>
                </c:pt>
                <c:pt idx="1">
                  <c:v>Biotene dry mouth antibacterial toothpaste</c:v>
                </c:pt>
                <c:pt idx="2">
                  <c:v>Biotene oralbalance saliva replacement gel</c:v>
                </c:pt>
                <c:pt idx="3">
                  <c:v>BioXtra Gel Mouthspray</c:v>
                </c:pt>
                <c:pt idx="4">
                  <c:v>BioXtra moisturising gel for dry mouths</c:v>
                </c:pt>
                <c:pt idx="5">
                  <c:v>BioXtra Mouth Rinse </c:v>
                </c:pt>
                <c:pt idx="6">
                  <c:v>Bonjela cool mint gel</c:v>
                </c:pt>
                <c:pt idx="7">
                  <c:v>Bonjela Original Gel</c:v>
                </c:pt>
                <c:pt idx="8">
                  <c:v>Chlorhexidine Gluconate Mouthwash 0.2%</c:v>
                </c:pt>
                <c:pt idx="9">
                  <c:v>Corsodyl 0.2% oral spray</c:v>
                </c:pt>
                <c:pt idx="10">
                  <c:v>Corsodyl Daily Mouthwash</c:v>
                </c:pt>
                <c:pt idx="11">
                  <c:v>Daktarin 20mg/g oromucosal gel</c:v>
                </c:pt>
                <c:pt idx="12">
                  <c:v>Difflam oral Rinse 0.15% solution</c:v>
                </c:pt>
                <c:pt idx="13">
                  <c:v>Difflam Spray 0.15%</c:v>
                </c:pt>
                <c:pt idx="14">
                  <c:v>Miconazole 20mg oromucosal gel</c:v>
                </c:pt>
                <c:pt idx="15">
                  <c:v>Nystan oral suspension</c:v>
                </c:pt>
                <c:pt idx="16">
                  <c:v>Hydrocortosone 1%</c:v>
                </c:pt>
              </c:strCache>
            </c:strRef>
          </c:cat>
          <c:val>
            <c:numRef>
              <c:f>Sheet1!$E$4:$E$20</c:f>
              <c:numCache>
                <c:formatCode>General</c:formatCode>
                <c:ptCount val="17"/>
                <c:pt idx="0">
                  <c:v>1</c:v>
                </c:pt>
                <c:pt idx="1">
                  <c:v>0</c:v>
                </c:pt>
                <c:pt idx="2">
                  <c:v>38</c:v>
                </c:pt>
                <c:pt idx="3">
                  <c:v>1</c:v>
                </c:pt>
                <c:pt idx="4">
                  <c:v>19</c:v>
                </c:pt>
                <c:pt idx="5">
                  <c:v>0</c:v>
                </c:pt>
                <c:pt idx="6">
                  <c:v>0</c:v>
                </c:pt>
                <c:pt idx="7">
                  <c:v>15</c:v>
                </c:pt>
                <c:pt idx="8">
                  <c:v>4</c:v>
                </c:pt>
                <c:pt idx="9">
                  <c:v>3</c:v>
                </c:pt>
                <c:pt idx="10">
                  <c:v>1</c:v>
                </c:pt>
                <c:pt idx="11">
                  <c:v>7</c:v>
                </c:pt>
                <c:pt idx="12">
                  <c:v>0</c:v>
                </c:pt>
                <c:pt idx="13">
                  <c:v>12</c:v>
                </c:pt>
                <c:pt idx="14">
                  <c:v>3</c:v>
                </c:pt>
                <c:pt idx="15">
                  <c:v>36</c:v>
                </c:pt>
                <c:pt idx="16">
                  <c:v>0</c:v>
                </c:pt>
              </c:numCache>
            </c:numRef>
          </c:val>
          <c:extLst xmlns:c16r2="http://schemas.microsoft.com/office/drawing/2015/06/chart">
            <c:ext xmlns:c16="http://schemas.microsoft.com/office/drawing/2014/chart" uri="{C3380CC4-5D6E-409C-BE32-E72D297353CC}">
              <c16:uniqueId val="{00000003-715D-4827-8AA9-69A58509E4D9}"/>
            </c:ext>
          </c:extLst>
        </c:ser>
        <c:dLbls/>
        <c:axId val="171100416"/>
        <c:axId val="171122688"/>
      </c:barChart>
      <c:catAx>
        <c:axId val="171100416"/>
        <c:scaling>
          <c:orientation val="minMax"/>
        </c:scaling>
        <c:axPos val="l"/>
        <c:numFmt formatCode="General" sourceLinked="0"/>
        <c:tickLblPos val="nextTo"/>
        <c:crossAx val="171122688"/>
        <c:crosses val="autoZero"/>
        <c:auto val="1"/>
        <c:lblAlgn val="ctr"/>
        <c:lblOffset val="100"/>
      </c:catAx>
      <c:valAx>
        <c:axId val="171122688"/>
        <c:scaling>
          <c:orientation val="minMax"/>
        </c:scaling>
        <c:axPos val="b"/>
        <c:majorGridlines/>
        <c:numFmt formatCode="General" sourceLinked="1"/>
        <c:tickLblPos val="nextTo"/>
        <c:crossAx val="171100416"/>
        <c:crosses val="autoZero"/>
        <c:crossBetween val="between"/>
      </c:valAx>
    </c:plotArea>
    <c:legend>
      <c:legendPos val="r"/>
    </c:legend>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GB"/>
  <c:chart>
    <c:plotArea>
      <c:layout>
        <c:manualLayout>
          <c:layoutTarget val="inner"/>
          <c:xMode val="edge"/>
          <c:yMode val="edge"/>
          <c:x val="0.11662729658792649"/>
          <c:y val="7.4548702245552628E-2"/>
          <c:w val="0.76698642280487372"/>
          <c:h val="0.8326195683872849"/>
        </c:manualLayout>
      </c:layout>
      <c:barChart>
        <c:barDir val="col"/>
        <c:grouping val="clustered"/>
        <c:ser>
          <c:idx val="0"/>
          <c:order val="0"/>
          <c:tx>
            <c:strRef>
              <c:f>Sheet1!$A$21</c:f>
              <c:strCache>
                <c:ptCount val="1"/>
                <c:pt idx="0">
                  <c:v>TOTAL No. of prescriptions </c:v>
                </c:pt>
              </c:strCache>
            </c:strRef>
          </c:tx>
          <c:val>
            <c:numRef>
              <c:f>Sheet1!$B$21:$E$21</c:f>
              <c:numCache>
                <c:formatCode>General</c:formatCode>
                <c:ptCount val="4"/>
                <c:pt idx="0">
                  <c:v>24</c:v>
                </c:pt>
                <c:pt idx="1">
                  <c:v>44</c:v>
                </c:pt>
                <c:pt idx="2">
                  <c:v>105</c:v>
                </c:pt>
                <c:pt idx="3">
                  <c:v>140</c:v>
                </c:pt>
              </c:numCache>
            </c:numRef>
          </c:val>
          <c:extLst xmlns:c16r2="http://schemas.microsoft.com/office/drawing/2015/06/chart">
            <c:ext xmlns:c16="http://schemas.microsoft.com/office/drawing/2014/chart" uri="{C3380CC4-5D6E-409C-BE32-E72D297353CC}">
              <c16:uniqueId val="{00000000-64EC-4B3B-A9F6-70D0FA571D2A}"/>
            </c:ext>
          </c:extLst>
        </c:ser>
        <c:ser>
          <c:idx val="1"/>
          <c:order val="1"/>
          <c:tx>
            <c:strRef>
              <c:f>Sheet1!$A$22</c:f>
              <c:strCache>
                <c:ptCount val="1"/>
                <c:pt idx="0">
                  <c:v>Total No. Of Patients </c:v>
                </c:pt>
              </c:strCache>
            </c:strRef>
          </c:tx>
          <c:spPr>
            <a:solidFill>
              <a:schemeClr val="accent5">
                <a:lumMod val="60000"/>
                <a:lumOff val="40000"/>
              </a:schemeClr>
            </a:solidFill>
          </c:spPr>
          <c:val>
            <c:numRef>
              <c:f>Sheet1!$B$22:$E$22</c:f>
              <c:numCache>
                <c:formatCode>General</c:formatCode>
                <c:ptCount val="4"/>
                <c:pt idx="0">
                  <c:v>20</c:v>
                </c:pt>
                <c:pt idx="1">
                  <c:v>41</c:v>
                </c:pt>
                <c:pt idx="2">
                  <c:v>62</c:v>
                </c:pt>
                <c:pt idx="3">
                  <c:v>91</c:v>
                </c:pt>
              </c:numCache>
            </c:numRef>
          </c:val>
          <c:extLst xmlns:c16r2="http://schemas.microsoft.com/office/drawing/2015/06/chart">
            <c:ext xmlns:c16="http://schemas.microsoft.com/office/drawing/2014/chart" uri="{C3380CC4-5D6E-409C-BE32-E72D297353CC}">
              <c16:uniqueId val="{00000001-64EC-4B3B-A9F6-70D0FA571D2A}"/>
            </c:ext>
          </c:extLst>
        </c:ser>
        <c:dLbls/>
        <c:axId val="171195392"/>
        <c:axId val="171201280"/>
      </c:barChart>
      <c:catAx>
        <c:axId val="171195392"/>
        <c:scaling>
          <c:orientation val="minMax"/>
        </c:scaling>
        <c:axPos val="b"/>
        <c:tickLblPos val="nextTo"/>
        <c:crossAx val="171201280"/>
        <c:crosses val="autoZero"/>
        <c:auto val="1"/>
        <c:lblAlgn val="ctr"/>
        <c:lblOffset val="100"/>
      </c:catAx>
      <c:valAx>
        <c:axId val="171201280"/>
        <c:scaling>
          <c:orientation val="minMax"/>
        </c:scaling>
        <c:axPos val="l"/>
        <c:majorGridlines/>
        <c:numFmt formatCode="General" sourceLinked="1"/>
        <c:tickLblPos val="nextTo"/>
        <c:crossAx val="171195392"/>
        <c:crosses val="autoZero"/>
        <c:crossBetween val="between"/>
      </c:valAx>
    </c:plotArea>
    <c:legend>
      <c:legendPos val="r"/>
      <c:legendEntry>
        <c:idx val="0"/>
        <c:txPr>
          <a:bodyPr/>
          <a:lstStyle/>
          <a:p>
            <a:pPr>
              <a:defRPr sz="1800"/>
            </a:pPr>
            <a:endParaRPr lang="en-US"/>
          </a:p>
        </c:txPr>
      </c:legendEntry>
      <c:legendEntry>
        <c:idx val="1"/>
        <c:txPr>
          <a:bodyPr/>
          <a:lstStyle/>
          <a:p>
            <a:pPr>
              <a:defRPr sz="2000"/>
            </a:pPr>
            <a:endParaRPr lang="en-US"/>
          </a:p>
        </c:txPr>
      </c:legendEntry>
      <c:layout>
        <c:manualLayout>
          <c:xMode val="edge"/>
          <c:yMode val="edge"/>
          <c:x val="0.13254291189867792"/>
          <c:y val="2.4626254809491165E-2"/>
          <c:w val="0.79103039477095127"/>
          <c:h val="0.13579972595637521"/>
        </c:manualLayout>
      </c:layout>
    </c:legend>
    <c:plotVisOnly val="1"/>
    <c:dispBlanksAs val="gap"/>
  </c:chart>
  <c:externalData r:id="rId1"/>
</c:chartSpace>
</file>

<file path=ppt/diagrams/_rels/data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5" Type="http://schemas.openxmlformats.org/officeDocument/2006/relationships/image" Target="../media/image27.jpeg"/><Relationship Id="rId4" Type="http://schemas.openxmlformats.org/officeDocument/2006/relationships/image" Target="../media/image2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5" Type="http://schemas.openxmlformats.org/officeDocument/2006/relationships/image" Target="../media/image27.jpeg"/><Relationship Id="rId4"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393D89-19FC-47CF-AACC-33A35ACD898D}" type="doc">
      <dgm:prSet loTypeId="urn:microsoft.com/office/officeart/2005/8/layout/pyramid3" loCatId="pyramid" qsTypeId="urn:microsoft.com/office/officeart/2005/8/quickstyle/simple1" qsCatId="simple" csTypeId="urn:microsoft.com/office/officeart/2005/8/colors/accent1_2" csCatId="accent1" phldr="1"/>
      <dgm:spPr/>
    </dgm:pt>
    <dgm:pt modelId="{B7568B73-5ABE-4C10-8960-809C88A830F0}">
      <dgm:prSet phldrT="[Text]" custT="1"/>
      <dgm:spPr/>
      <dgm:t>
        <a:bodyPr/>
        <a:lstStyle/>
        <a:p>
          <a:r>
            <a:rPr lang="en-GB" sz="2000" dirty="0">
              <a:solidFill>
                <a:schemeClr val="bg1"/>
              </a:solidFill>
            </a:rPr>
            <a:t>Communities - little or no contact with services</a:t>
          </a:r>
        </a:p>
      </dgm:t>
    </dgm:pt>
    <dgm:pt modelId="{362EE700-94AE-4A79-AE24-23A920C9BD9F}" type="parTrans" cxnId="{B4959DE8-9B7B-4EE3-AB32-7439EDDD066A}">
      <dgm:prSet/>
      <dgm:spPr/>
      <dgm:t>
        <a:bodyPr/>
        <a:lstStyle/>
        <a:p>
          <a:endParaRPr lang="en-GB" sz="2000">
            <a:solidFill>
              <a:schemeClr val="bg1"/>
            </a:solidFill>
          </a:endParaRPr>
        </a:p>
      </dgm:t>
    </dgm:pt>
    <dgm:pt modelId="{41E4FE15-44BE-4FC2-90D5-2047032A26D0}" type="sibTrans" cxnId="{B4959DE8-9B7B-4EE3-AB32-7439EDDD066A}">
      <dgm:prSet/>
      <dgm:spPr/>
      <dgm:t>
        <a:bodyPr/>
        <a:lstStyle/>
        <a:p>
          <a:endParaRPr lang="en-GB" sz="2000">
            <a:solidFill>
              <a:schemeClr val="bg1"/>
            </a:solidFill>
          </a:endParaRPr>
        </a:p>
      </dgm:t>
    </dgm:pt>
    <dgm:pt modelId="{1870B2A2-BF12-4D72-943E-F5FD5B75D444}">
      <dgm:prSet phldrT="[Text]" custT="1"/>
      <dgm:spPr/>
      <dgm:t>
        <a:bodyPr/>
        <a:lstStyle/>
        <a:p>
          <a:r>
            <a:rPr lang="en-GB" sz="2000" dirty="0">
              <a:solidFill>
                <a:schemeClr val="bg1"/>
              </a:solidFill>
            </a:rPr>
            <a:t>Care Homes</a:t>
          </a:r>
        </a:p>
      </dgm:t>
    </dgm:pt>
    <dgm:pt modelId="{0938B1A6-CC21-42FC-8966-165B8C88855B}" type="parTrans" cxnId="{B6D4FFC1-67CA-45E5-9B15-44F3BCA140CC}">
      <dgm:prSet/>
      <dgm:spPr/>
      <dgm:t>
        <a:bodyPr/>
        <a:lstStyle/>
        <a:p>
          <a:endParaRPr lang="en-GB" sz="2000">
            <a:solidFill>
              <a:schemeClr val="bg1"/>
            </a:solidFill>
          </a:endParaRPr>
        </a:p>
      </dgm:t>
    </dgm:pt>
    <dgm:pt modelId="{F0D688B0-6B76-42E3-963C-4F6F3861D2C2}" type="sibTrans" cxnId="{B6D4FFC1-67CA-45E5-9B15-44F3BCA140CC}">
      <dgm:prSet/>
      <dgm:spPr/>
      <dgm:t>
        <a:bodyPr/>
        <a:lstStyle/>
        <a:p>
          <a:endParaRPr lang="en-GB" sz="2000">
            <a:solidFill>
              <a:schemeClr val="bg1"/>
            </a:solidFill>
          </a:endParaRPr>
        </a:p>
      </dgm:t>
    </dgm:pt>
    <dgm:pt modelId="{C5133E41-F9D7-4111-8F0F-26BB66278441}">
      <dgm:prSet phldrT="[Text]" custT="1"/>
      <dgm:spPr/>
      <dgm:t>
        <a:bodyPr/>
        <a:lstStyle/>
        <a:p>
          <a:r>
            <a:rPr lang="en-GB" sz="1600" dirty="0">
              <a:solidFill>
                <a:schemeClr val="bg1"/>
              </a:solidFill>
            </a:rPr>
            <a:t>Hospital</a:t>
          </a:r>
        </a:p>
        <a:p>
          <a:endParaRPr lang="en-GB" sz="1600" dirty="0">
            <a:solidFill>
              <a:schemeClr val="bg1"/>
            </a:solidFill>
          </a:endParaRPr>
        </a:p>
        <a:p>
          <a:endParaRPr lang="en-GB" sz="1600" dirty="0">
            <a:solidFill>
              <a:schemeClr val="bg1"/>
            </a:solidFill>
          </a:endParaRPr>
        </a:p>
      </dgm:t>
    </dgm:pt>
    <dgm:pt modelId="{003EF863-B57A-4543-906D-AB70B485D5E0}" type="parTrans" cxnId="{E83AF602-D358-4BB6-AAD7-C785CF590634}">
      <dgm:prSet/>
      <dgm:spPr/>
      <dgm:t>
        <a:bodyPr/>
        <a:lstStyle/>
        <a:p>
          <a:endParaRPr lang="en-GB" sz="2000">
            <a:solidFill>
              <a:schemeClr val="bg1"/>
            </a:solidFill>
          </a:endParaRPr>
        </a:p>
      </dgm:t>
    </dgm:pt>
    <dgm:pt modelId="{6DF16CA6-6064-4FB5-A3A6-0A1FC50027EB}" type="sibTrans" cxnId="{E83AF602-D358-4BB6-AAD7-C785CF590634}">
      <dgm:prSet/>
      <dgm:spPr/>
      <dgm:t>
        <a:bodyPr/>
        <a:lstStyle/>
        <a:p>
          <a:endParaRPr lang="en-GB" sz="2000">
            <a:solidFill>
              <a:schemeClr val="bg1"/>
            </a:solidFill>
          </a:endParaRPr>
        </a:p>
      </dgm:t>
    </dgm:pt>
    <dgm:pt modelId="{6313A8E9-B03E-46BE-91AB-EDE361776036}">
      <dgm:prSet custT="1"/>
      <dgm:spPr/>
      <dgm:t>
        <a:bodyPr/>
        <a:lstStyle/>
        <a:p>
          <a:r>
            <a:rPr lang="en-GB" sz="2000" dirty="0">
              <a:solidFill>
                <a:schemeClr val="bg1"/>
              </a:solidFill>
            </a:rPr>
            <a:t>Communities in contact with services</a:t>
          </a:r>
        </a:p>
      </dgm:t>
    </dgm:pt>
    <dgm:pt modelId="{689F5795-40DD-4D35-9F8E-3257B8B92770}" type="parTrans" cxnId="{BE66D865-1E96-4A35-8E1B-0460A6D14DEE}">
      <dgm:prSet/>
      <dgm:spPr/>
      <dgm:t>
        <a:bodyPr/>
        <a:lstStyle/>
        <a:p>
          <a:endParaRPr lang="en-GB" sz="2000">
            <a:solidFill>
              <a:schemeClr val="bg1"/>
            </a:solidFill>
          </a:endParaRPr>
        </a:p>
      </dgm:t>
    </dgm:pt>
    <dgm:pt modelId="{07ACE8CE-56AB-4741-9526-92DC6068BFC0}" type="sibTrans" cxnId="{BE66D865-1E96-4A35-8E1B-0460A6D14DEE}">
      <dgm:prSet/>
      <dgm:spPr/>
      <dgm:t>
        <a:bodyPr/>
        <a:lstStyle/>
        <a:p>
          <a:endParaRPr lang="en-GB" sz="2000">
            <a:solidFill>
              <a:schemeClr val="bg1"/>
            </a:solidFill>
          </a:endParaRPr>
        </a:p>
      </dgm:t>
    </dgm:pt>
    <dgm:pt modelId="{E0BFBD98-3C68-4638-AD35-245E9C344A91}" type="pres">
      <dgm:prSet presAssocID="{09393D89-19FC-47CF-AACC-33A35ACD898D}" presName="Name0" presStyleCnt="0">
        <dgm:presLayoutVars>
          <dgm:dir/>
          <dgm:animLvl val="lvl"/>
          <dgm:resizeHandles val="exact"/>
        </dgm:presLayoutVars>
      </dgm:prSet>
      <dgm:spPr/>
    </dgm:pt>
    <dgm:pt modelId="{34E13845-860D-4338-884B-48D78FD4DA5A}" type="pres">
      <dgm:prSet presAssocID="{B7568B73-5ABE-4C10-8960-809C88A830F0}" presName="Name8" presStyleCnt="0"/>
      <dgm:spPr/>
    </dgm:pt>
    <dgm:pt modelId="{8F9F31C4-A698-4F61-9F5F-2C550603CAF7}" type="pres">
      <dgm:prSet presAssocID="{B7568B73-5ABE-4C10-8960-809C88A830F0}" presName="level" presStyleLbl="node1" presStyleIdx="0" presStyleCnt="4" custLinFactNeighborX="-4651">
        <dgm:presLayoutVars>
          <dgm:chMax val="1"/>
          <dgm:bulletEnabled val="1"/>
        </dgm:presLayoutVars>
      </dgm:prSet>
      <dgm:spPr/>
      <dgm:t>
        <a:bodyPr/>
        <a:lstStyle/>
        <a:p>
          <a:endParaRPr lang="en-GB"/>
        </a:p>
      </dgm:t>
    </dgm:pt>
    <dgm:pt modelId="{8918E4D5-35D4-4D19-B521-7595249918B9}" type="pres">
      <dgm:prSet presAssocID="{B7568B73-5ABE-4C10-8960-809C88A830F0}" presName="levelTx" presStyleLbl="revTx" presStyleIdx="0" presStyleCnt="0">
        <dgm:presLayoutVars>
          <dgm:chMax val="1"/>
          <dgm:bulletEnabled val="1"/>
        </dgm:presLayoutVars>
      </dgm:prSet>
      <dgm:spPr/>
      <dgm:t>
        <a:bodyPr/>
        <a:lstStyle/>
        <a:p>
          <a:endParaRPr lang="en-GB"/>
        </a:p>
      </dgm:t>
    </dgm:pt>
    <dgm:pt modelId="{8724358D-D7BE-43BC-847C-1D6E82F33286}" type="pres">
      <dgm:prSet presAssocID="{6313A8E9-B03E-46BE-91AB-EDE361776036}" presName="Name8" presStyleCnt="0"/>
      <dgm:spPr/>
    </dgm:pt>
    <dgm:pt modelId="{C353067D-00DD-44D9-A2CD-8FA1EE2FB4C1}" type="pres">
      <dgm:prSet presAssocID="{6313A8E9-B03E-46BE-91AB-EDE361776036}" presName="level" presStyleLbl="node1" presStyleIdx="1" presStyleCnt="4">
        <dgm:presLayoutVars>
          <dgm:chMax val="1"/>
          <dgm:bulletEnabled val="1"/>
        </dgm:presLayoutVars>
      </dgm:prSet>
      <dgm:spPr/>
      <dgm:t>
        <a:bodyPr/>
        <a:lstStyle/>
        <a:p>
          <a:endParaRPr lang="en-GB"/>
        </a:p>
      </dgm:t>
    </dgm:pt>
    <dgm:pt modelId="{FB8A70FE-1BE4-4A0F-8855-6D4E3EC04EBB}" type="pres">
      <dgm:prSet presAssocID="{6313A8E9-B03E-46BE-91AB-EDE361776036}" presName="levelTx" presStyleLbl="revTx" presStyleIdx="0" presStyleCnt="0">
        <dgm:presLayoutVars>
          <dgm:chMax val="1"/>
          <dgm:bulletEnabled val="1"/>
        </dgm:presLayoutVars>
      </dgm:prSet>
      <dgm:spPr/>
      <dgm:t>
        <a:bodyPr/>
        <a:lstStyle/>
        <a:p>
          <a:endParaRPr lang="en-GB"/>
        </a:p>
      </dgm:t>
    </dgm:pt>
    <dgm:pt modelId="{90C9AC7F-F221-4570-90AE-75C2AEC877FA}" type="pres">
      <dgm:prSet presAssocID="{1870B2A2-BF12-4D72-943E-F5FD5B75D444}" presName="Name8" presStyleCnt="0"/>
      <dgm:spPr/>
    </dgm:pt>
    <dgm:pt modelId="{75BB575D-4764-436E-A5C9-1CF531BE72A8}" type="pres">
      <dgm:prSet presAssocID="{1870B2A2-BF12-4D72-943E-F5FD5B75D444}" presName="level" presStyleLbl="node1" presStyleIdx="2" presStyleCnt="4">
        <dgm:presLayoutVars>
          <dgm:chMax val="1"/>
          <dgm:bulletEnabled val="1"/>
        </dgm:presLayoutVars>
      </dgm:prSet>
      <dgm:spPr/>
      <dgm:t>
        <a:bodyPr/>
        <a:lstStyle/>
        <a:p>
          <a:endParaRPr lang="en-GB"/>
        </a:p>
      </dgm:t>
    </dgm:pt>
    <dgm:pt modelId="{F81A4AEC-3AFF-46BD-869E-87FE07EF2971}" type="pres">
      <dgm:prSet presAssocID="{1870B2A2-BF12-4D72-943E-F5FD5B75D444}" presName="levelTx" presStyleLbl="revTx" presStyleIdx="0" presStyleCnt="0">
        <dgm:presLayoutVars>
          <dgm:chMax val="1"/>
          <dgm:bulletEnabled val="1"/>
        </dgm:presLayoutVars>
      </dgm:prSet>
      <dgm:spPr/>
      <dgm:t>
        <a:bodyPr/>
        <a:lstStyle/>
        <a:p>
          <a:endParaRPr lang="en-GB"/>
        </a:p>
      </dgm:t>
    </dgm:pt>
    <dgm:pt modelId="{84FAB036-7627-4176-89FA-F736DAF6A76D}" type="pres">
      <dgm:prSet presAssocID="{C5133E41-F9D7-4111-8F0F-26BB66278441}" presName="Name8" presStyleCnt="0"/>
      <dgm:spPr/>
    </dgm:pt>
    <dgm:pt modelId="{B0293DB1-317D-43D3-97B6-CD5DC1721B5A}" type="pres">
      <dgm:prSet presAssocID="{C5133E41-F9D7-4111-8F0F-26BB66278441}" presName="level" presStyleLbl="node1" presStyleIdx="3" presStyleCnt="4">
        <dgm:presLayoutVars>
          <dgm:chMax val="1"/>
          <dgm:bulletEnabled val="1"/>
        </dgm:presLayoutVars>
      </dgm:prSet>
      <dgm:spPr/>
      <dgm:t>
        <a:bodyPr/>
        <a:lstStyle/>
        <a:p>
          <a:endParaRPr lang="en-GB"/>
        </a:p>
      </dgm:t>
    </dgm:pt>
    <dgm:pt modelId="{DE0D8136-73E2-4406-862E-C5F8B6251F23}" type="pres">
      <dgm:prSet presAssocID="{C5133E41-F9D7-4111-8F0F-26BB66278441}" presName="levelTx" presStyleLbl="revTx" presStyleIdx="0" presStyleCnt="0">
        <dgm:presLayoutVars>
          <dgm:chMax val="1"/>
          <dgm:bulletEnabled val="1"/>
        </dgm:presLayoutVars>
      </dgm:prSet>
      <dgm:spPr/>
      <dgm:t>
        <a:bodyPr/>
        <a:lstStyle/>
        <a:p>
          <a:endParaRPr lang="en-GB"/>
        </a:p>
      </dgm:t>
    </dgm:pt>
  </dgm:ptLst>
  <dgm:cxnLst>
    <dgm:cxn modelId="{B6D4FFC1-67CA-45E5-9B15-44F3BCA140CC}" srcId="{09393D89-19FC-47CF-AACC-33A35ACD898D}" destId="{1870B2A2-BF12-4D72-943E-F5FD5B75D444}" srcOrd="2" destOrd="0" parTransId="{0938B1A6-CC21-42FC-8966-165B8C88855B}" sibTransId="{F0D688B0-6B76-42E3-963C-4F6F3861D2C2}"/>
    <dgm:cxn modelId="{B2DA4F92-36D7-410B-B258-190F4197F0B5}" type="presOf" srcId="{1870B2A2-BF12-4D72-943E-F5FD5B75D444}" destId="{75BB575D-4764-436E-A5C9-1CF531BE72A8}" srcOrd="0" destOrd="0" presId="urn:microsoft.com/office/officeart/2005/8/layout/pyramid3"/>
    <dgm:cxn modelId="{E83AF602-D358-4BB6-AAD7-C785CF590634}" srcId="{09393D89-19FC-47CF-AACC-33A35ACD898D}" destId="{C5133E41-F9D7-4111-8F0F-26BB66278441}" srcOrd="3" destOrd="0" parTransId="{003EF863-B57A-4543-906D-AB70B485D5E0}" sibTransId="{6DF16CA6-6064-4FB5-A3A6-0A1FC50027EB}"/>
    <dgm:cxn modelId="{BE66D865-1E96-4A35-8E1B-0460A6D14DEE}" srcId="{09393D89-19FC-47CF-AACC-33A35ACD898D}" destId="{6313A8E9-B03E-46BE-91AB-EDE361776036}" srcOrd="1" destOrd="0" parTransId="{689F5795-40DD-4D35-9F8E-3257B8B92770}" sibTransId="{07ACE8CE-56AB-4741-9526-92DC6068BFC0}"/>
    <dgm:cxn modelId="{031F1207-AD67-4304-BC13-E4AD3CEF29C1}" type="presOf" srcId="{6313A8E9-B03E-46BE-91AB-EDE361776036}" destId="{FB8A70FE-1BE4-4A0F-8855-6D4E3EC04EBB}" srcOrd="1" destOrd="0" presId="urn:microsoft.com/office/officeart/2005/8/layout/pyramid3"/>
    <dgm:cxn modelId="{01E70630-4B73-4E27-BAFF-F3DB1BF90EBE}" type="presOf" srcId="{1870B2A2-BF12-4D72-943E-F5FD5B75D444}" destId="{F81A4AEC-3AFF-46BD-869E-87FE07EF2971}" srcOrd="1" destOrd="0" presId="urn:microsoft.com/office/officeart/2005/8/layout/pyramid3"/>
    <dgm:cxn modelId="{95468F4A-4DC0-42ED-82D3-A709F7B06F57}" type="presOf" srcId="{C5133E41-F9D7-4111-8F0F-26BB66278441}" destId="{B0293DB1-317D-43D3-97B6-CD5DC1721B5A}" srcOrd="0" destOrd="0" presId="urn:microsoft.com/office/officeart/2005/8/layout/pyramid3"/>
    <dgm:cxn modelId="{9C4434D4-AB8A-4F1C-9144-0550EF417EA3}" type="presOf" srcId="{C5133E41-F9D7-4111-8F0F-26BB66278441}" destId="{DE0D8136-73E2-4406-862E-C5F8B6251F23}" srcOrd="1" destOrd="0" presId="urn:microsoft.com/office/officeart/2005/8/layout/pyramid3"/>
    <dgm:cxn modelId="{B4959DE8-9B7B-4EE3-AB32-7439EDDD066A}" srcId="{09393D89-19FC-47CF-AACC-33A35ACD898D}" destId="{B7568B73-5ABE-4C10-8960-809C88A830F0}" srcOrd="0" destOrd="0" parTransId="{362EE700-94AE-4A79-AE24-23A920C9BD9F}" sibTransId="{41E4FE15-44BE-4FC2-90D5-2047032A26D0}"/>
    <dgm:cxn modelId="{770F652A-FBCF-486E-A15D-ACF1A60B73B6}" type="presOf" srcId="{09393D89-19FC-47CF-AACC-33A35ACD898D}" destId="{E0BFBD98-3C68-4638-AD35-245E9C344A91}" srcOrd="0" destOrd="0" presId="urn:microsoft.com/office/officeart/2005/8/layout/pyramid3"/>
    <dgm:cxn modelId="{D6CF4F2E-0158-44D2-9DDF-E63DCE63FBCF}" type="presOf" srcId="{B7568B73-5ABE-4C10-8960-809C88A830F0}" destId="{8F9F31C4-A698-4F61-9F5F-2C550603CAF7}" srcOrd="0" destOrd="0" presId="urn:microsoft.com/office/officeart/2005/8/layout/pyramid3"/>
    <dgm:cxn modelId="{2CDBEBAF-1A6D-4599-B484-F332902EF1A6}" type="presOf" srcId="{6313A8E9-B03E-46BE-91AB-EDE361776036}" destId="{C353067D-00DD-44D9-A2CD-8FA1EE2FB4C1}" srcOrd="0" destOrd="0" presId="urn:microsoft.com/office/officeart/2005/8/layout/pyramid3"/>
    <dgm:cxn modelId="{FECE2510-CD04-41B6-9D8E-52E8A4A60EE5}" type="presOf" srcId="{B7568B73-5ABE-4C10-8960-809C88A830F0}" destId="{8918E4D5-35D4-4D19-B521-7595249918B9}" srcOrd="1" destOrd="0" presId="urn:microsoft.com/office/officeart/2005/8/layout/pyramid3"/>
    <dgm:cxn modelId="{7B108BC6-5F0F-4FD0-B26E-5420903FC09E}" type="presParOf" srcId="{E0BFBD98-3C68-4638-AD35-245E9C344A91}" destId="{34E13845-860D-4338-884B-48D78FD4DA5A}" srcOrd="0" destOrd="0" presId="urn:microsoft.com/office/officeart/2005/8/layout/pyramid3"/>
    <dgm:cxn modelId="{73136EBB-EF99-440A-A85B-D5351D7AB0F8}" type="presParOf" srcId="{34E13845-860D-4338-884B-48D78FD4DA5A}" destId="{8F9F31C4-A698-4F61-9F5F-2C550603CAF7}" srcOrd="0" destOrd="0" presId="urn:microsoft.com/office/officeart/2005/8/layout/pyramid3"/>
    <dgm:cxn modelId="{A83B5E76-4A56-4027-985B-04DF2C88388D}" type="presParOf" srcId="{34E13845-860D-4338-884B-48D78FD4DA5A}" destId="{8918E4D5-35D4-4D19-B521-7595249918B9}" srcOrd="1" destOrd="0" presId="urn:microsoft.com/office/officeart/2005/8/layout/pyramid3"/>
    <dgm:cxn modelId="{F7921687-31E4-43CD-90DA-7A40638B2076}" type="presParOf" srcId="{E0BFBD98-3C68-4638-AD35-245E9C344A91}" destId="{8724358D-D7BE-43BC-847C-1D6E82F33286}" srcOrd="1" destOrd="0" presId="urn:microsoft.com/office/officeart/2005/8/layout/pyramid3"/>
    <dgm:cxn modelId="{969C1AB9-C32C-41E7-A2B4-9CF97D8305D1}" type="presParOf" srcId="{8724358D-D7BE-43BC-847C-1D6E82F33286}" destId="{C353067D-00DD-44D9-A2CD-8FA1EE2FB4C1}" srcOrd="0" destOrd="0" presId="urn:microsoft.com/office/officeart/2005/8/layout/pyramid3"/>
    <dgm:cxn modelId="{FB662249-78D7-466B-B2C3-59535A4F6288}" type="presParOf" srcId="{8724358D-D7BE-43BC-847C-1D6E82F33286}" destId="{FB8A70FE-1BE4-4A0F-8855-6D4E3EC04EBB}" srcOrd="1" destOrd="0" presId="urn:microsoft.com/office/officeart/2005/8/layout/pyramid3"/>
    <dgm:cxn modelId="{86BDB638-ADC2-4D0D-A376-3F47772DDC7B}" type="presParOf" srcId="{E0BFBD98-3C68-4638-AD35-245E9C344A91}" destId="{90C9AC7F-F221-4570-90AE-75C2AEC877FA}" srcOrd="2" destOrd="0" presId="urn:microsoft.com/office/officeart/2005/8/layout/pyramid3"/>
    <dgm:cxn modelId="{7C491431-B0DA-49FD-9877-10EC4B2D2B52}" type="presParOf" srcId="{90C9AC7F-F221-4570-90AE-75C2AEC877FA}" destId="{75BB575D-4764-436E-A5C9-1CF531BE72A8}" srcOrd="0" destOrd="0" presId="urn:microsoft.com/office/officeart/2005/8/layout/pyramid3"/>
    <dgm:cxn modelId="{9D472E12-5EC8-4CF0-AD4C-EECF1A566F37}" type="presParOf" srcId="{90C9AC7F-F221-4570-90AE-75C2AEC877FA}" destId="{F81A4AEC-3AFF-46BD-869E-87FE07EF2971}" srcOrd="1" destOrd="0" presId="urn:microsoft.com/office/officeart/2005/8/layout/pyramid3"/>
    <dgm:cxn modelId="{88B0171F-49EC-44B1-96ED-4E8A3F7CFBC2}" type="presParOf" srcId="{E0BFBD98-3C68-4638-AD35-245E9C344A91}" destId="{84FAB036-7627-4176-89FA-F736DAF6A76D}" srcOrd="3" destOrd="0" presId="urn:microsoft.com/office/officeart/2005/8/layout/pyramid3"/>
    <dgm:cxn modelId="{FEA90844-81D3-4D99-89F7-9D9D1E9D42AF}" type="presParOf" srcId="{84FAB036-7627-4176-89FA-F736DAF6A76D}" destId="{B0293DB1-317D-43D3-97B6-CD5DC1721B5A}" srcOrd="0" destOrd="0" presId="urn:microsoft.com/office/officeart/2005/8/layout/pyramid3"/>
    <dgm:cxn modelId="{97D69A7D-9FC4-428E-A052-13F781A25253}" type="presParOf" srcId="{84FAB036-7627-4176-89FA-F736DAF6A76D}" destId="{DE0D8136-73E2-4406-862E-C5F8B6251F23}" srcOrd="1" destOrd="0" presId="urn:microsoft.com/office/officeart/2005/8/layout/pyramid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35A555-03DC-4CC3-9D0B-E5751008C0E3}" type="doc">
      <dgm:prSet loTypeId="urn:microsoft.com/office/officeart/2008/layout/PictureStrips" loCatId="list" qsTypeId="urn:microsoft.com/office/officeart/2005/8/quickstyle/simple1" qsCatId="simple" csTypeId="urn:microsoft.com/office/officeart/2005/8/colors/accent1_1" csCatId="accent1" phldr="1"/>
      <dgm:spPr/>
      <dgm:t>
        <a:bodyPr/>
        <a:lstStyle/>
        <a:p>
          <a:endParaRPr lang="en-GB"/>
        </a:p>
      </dgm:t>
    </dgm:pt>
    <dgm:pt modelId="{E62C949F-5F15-41ED-B49E-D161DE5DDF86}">
      <dgm:prSet phldrT="[Text]" custT="1"/>
      <dgm:spPr/>
      <dgm:t>
        <a:bodyPr/>
        <a:lstStyle/>
        <a:p>
          <a:r>
            <a:rPr lang="en-GB" sz="2800" b="1" dirty="0">
              <a:solidFill>
                <a:srgbClr val="FF0000"/>
              </a:solidFill>
            </a:rPr>
            <a:t>Raising awareness</a:t>
          </a:r>
        </a:p>
      </dgm:t>
    </dgm:pt>
    <dgm:pt modelId="{1BBECBA7-51B1-45D2-B2B7-D1EB3B306293}" type="parTrans" cxnId="{E3EB1120-143C-4291-AC8D-A8E4C7E38745}">
      <dgm:prSet/>
      <dgm:spPr/>
      <dgm:t>
        <a:bodyPr/>
        <a:lstStyle/>
        <a:p>
          <a:endParaRPr lang="en-GB"/>
        </a:p>
      </dgm:t>
    </dgm:pt>
    <dgm:pt modelId="{7D05A68A-38DB-4037-9275-80517C03FF99}" type="sibTrans" cxnId="{E3EB1120-143C-4291-AC8D-A8E4C7E38745}">
      <dgm:prSet/>
      <dgm:spPr/>
      <dgm:t>
        <a:bodyPr/>
        <a:lstStyle/>
        <a:p>
          <a:endParaRPr lang="en-GB"/>
        </a:p>
      </dgm:t>
    </dgm:pt>
    <dgm:pt modelId="{93D891BC-3889-4790-BB61-81A6124BEC9A}">
      <dgm:prSet phldrT="[Text]" custT="1"/>
      <dgm:spPr/>
      <dgm:t>
        <a:bodyPr/>
        <a:lstStyle/>
        <a:p>
          <a:r>
            <a:rPr lang="en-GB" sz="2000" dirty="0"/>
            <a:t>Working together</a:t>
          </a:r>
        </a:p>
      </dgm:t>
    </dgm:pt>
    <dgm:pt modelId="{FB5D05CD-3046-4EAD-872A-761A57B0DADC}" type="parTrans" cxnId="{12B27235-6BFF-40AE-A408-28944A63420E}">
      <dgm:prSet/>
      <dgm:spPr/>
      <dgm:t>
        <a:bodyPr/>
        <a:lstStyle/>
        <a:p>
          <a:endParaRPr lang="en-GB"/>
        </a:p>
      </dgm:t>
    </dgm:pt>
    <dgm:pt modelId="{CBE1B360-E5FD-4CCB-AD06-B444FE13C0DC}" type="sibTrans" cxnId="{12B27235-6BFF-40AE-A408-28944A63420E}">
      <dgm:prSet/>
      <dgm:spPr/>
      <dgm:t>
        <a:bodyPr/>
        <a:lstStyle/>
        <a:p>
          <a:endParaRPr lang="en-GB"/>
        </a:p>
      </dgm:t>
    </dgm:pt>
    <dgm:pt modelId="{06D113AB-376B-4A33-B034-0823409B0F87}">
      <dgm:prSet phldrT="[Text]" custT="1"/>
      <dgm:spPr/>
      <dgm:t>
        <a:bodyPr/>
        <a:lstStyle/>
        <a:p>
          <a:r>
            <a:rPr lang="en-GB" sz="2000" dirty="0"/>
            <a:t>Identifying malnutrition</a:t>
          </a:r>
        </a:p>
      </dgm:t>
    </dgm:pt>
    <dgm:pt modelId="{70E8697B-BFD2-4307-8C2E-6328244D0EF6}" type="parTrans" cxnId="{584252CD-E384-45C2-B739-FF08BF831464}">
      <dgm:prSet/>
      <dgm:spPr/>
      <dgm:t>
        <a:bodyPr/>
        <a:lstStyle/>
        <a:p>
          <a:endParaRPr lang="en-GB"/>
        </a:p>
      </dgm:t>
    </dgm:pt>
    <dgm:pt modelId="{204D5F6C-269E-4A98-B961-F08A9E6D0B7A}" type="sibTrans" cxnId="{584252CD-E384-45C2-B739-FF08BF831464}">
      <dgm:prSet/>
      <dgm:spPr/>
      <dgm:t>
        <a:bodyPr/>
        <a:lstStyle/>
        <a:p>
          <a:endParaRPr lang="en-GB"/>
        </a:p>
      </dgm:t>
    </dgm:pt>
    <dgm:pt modelId="{0F97095D-ECC4-41B8-A122-63868B7823F4}">
      <dgm:prSet custT="1"/>
      <dgm:spPr/>
      <dgm:t>
        <a:bodyPr/>
        <a:lstStyle/>
        <a:p>
          <a:r>
            <a:rPr lang="en-GB" sz="2000" dirty="0"/>
            <a:t>Monitoring and evaluating</a:t>
          </a:r>
        </a:p>
      </dgm:t>
    </dgm:pt>
    <dgm:pt modelId="{D48D1975-D351-4861-8A7C-D99BBEED2A2C}" type="parTrans" cxnId="{2F9BD148-4847-45BF-BA4F-6509D133696E}">
      <dgm:prSet/>
      <dgm:spPr/>
      <dgm:t>
        <a:bodyPr/>
        <a:lstStyle/>
        <a:p>
          <a:endParaRPr lang="en-GB"/>
        </a:p>
      </dgm:t>
    </dgm:pt>
    <dgm:pt modelId="{2B330BA6-B9B8-4F78-B40F-EA8C68F20EC9}" type="sibTrans" cxnId="{2F9BD148-4847-45BF-BA4F-6509D133696E}">
      <dgm:prSet/>
      <dgm:spPr/>
      <dgm:t>
        <a:bodyPr/>
        <a:lstStyle/>
        <a:p>
          <a:endParaRPr lang="en-GB"/>
        </a:p>
      </dgm:t>
    </dgm:pt>
    <dgm:pt modelId="{0236BCB7-CDF2-4D00-9438-F10FF26F39A5}">
      <dgm:prSet custT="1"/>
      <dgm:spPr/>
      <dgm:t>
        <a:bodyPr/>
        <a:lstStyle/>
        <a:p>
          <a:r>
            <a:rPr lang="en-GB" sz="2000" dirty="0"/>
            <a:t>Personalised care, support and treatment</a:t>
          </a:r>
        </a:p>
      </dgm:t>
    </dgm:pt>
    <dgm:pt modelId="{733E16A8-56A3-4368-8092-8D0FF2849643}" type="parTrans" cxnId="{28C7FF8D-40CB-418C-BB14-6E292F275B3D}">
      <dgm:prSet/>
      <dgm:spPr/>
      <dgm:t>
        <a:bodyPr/>
        <a:lstStyle/>
        <a:p>
          <a:endParaRPr lang="en-GB"/>
        </a:p>
      </dgm:t>
    </dgm:pt>
    <dgm:pt modelId="{AFD178A1-CE4D-4240-A165-A57B8BE2E4C3}" type="sibTrans" cxnId="{28C7FF8D-40CB-418C-BB14-6E292F275B3D}">
      <dgm:prSet/>
      <dgm:spPr/>
      <dgm:t>
        <a:bodyPr/>
        <a:lstStyle/>
        <a:p>
          <a:endParaRPr lang="en-GB"/>
        </a:p>
      </dgm:t>
    </dgm:pt>
    <dgm:pt modelId="{A46245A1-53C7-401C-A8DF-D35505BAD4C6}" type="pres">
      <dgm:prSet presAssocID="{CA35A555-03DC-4CC3-9D0B-E5751008C0E3}" presName="Name0" presStyleCnt="0">
        <dgm:presLayoutVars>
          <dgm:dir/>
          <dgm:resizeHandles val="exact"/>
        </dgm:presLayoutVars>
      </dgm:prSet>
      <dgm:spPr/>
      <dgm:t>
        <a:bodyPr/>
        <a:lstStyle/>
        <a:p>
          <a:endParaRPr lang="en-GB"/>
        </a:p>
      </dgm:t>
    </dgm:pt>
    <dgm:pt modelId="{185EDF0A-D2A1-4210-A59E-954923AB4FB4}" type="pres">
      <dgm:prSet presAssocID="{E62C949F-5F15-41ED-B49E-D161DE5DDF86}" presName="composite" presStyleCnt="0"/>
      <dgm:spPr/>
    </dgm:pt>
    <dgm:pt modelId="{84F3C6C0-E970-4DCB-BC25-509C6F4BD27A}" type="pres">
      <dgm:prSet presAssocID="{E62C949F-5F15-41ED-B49E-D161DE5DDF86}" presName="rect1" presStyleLbl="trAlignAcc1" presStyleIdx="0" presStyleCnt="5">
        <dgm:presLayoutVars>
          <dgm:bulletEnabled val="1"/>
        </dgm:presLayoutVars>
      </dgm:prSet>
      <dgm:spPr/>
      <dgm:t>
        <a:bodyPr/>
        <a:lstStyle/>
        <a:p>
          <a:endParaRPr lang="en-GB"/>
        </a:p>
      </dgm:t>
    </dgm:pt>
    <dgm:pt modelId="{E46C5400-78AB-4BFB-A9E4-22B18FF0C625}" type="pres">
      <dgm:prSet presAssocID="{E62C949F-5F15-41ED-B49E-D161DE5DDF86}" presName="rect2"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l="-25000" r="-25000"/>
          </a:stretch>
        </a:blipFill>
      </dgm:spPr>
    </dgm:pt>
    <dgm:pt modelId="{281609B3-CD48-4E63-8939-7A72BDAC914E}" type="pres">
      <dgm:prSet presAssocID="{7D05A68A-38DB-4037-9275-80517C03FF99}" presName="sibTrans" presStyleCnt="0"/>
      <dgm:spPr/>
    </dgm:pt>
    <dgm:pt modelId="{D696E231-EC1A-4FDA-B50B-04758C729160}" type="pres">
      <dgm:prSet presAssocID="{93D891BC-3889-4790-BB61-81A6124BEC9A}" presName="composite" presStyleCnt="0"/>
      <dgm:spPr/>
    </dgm:pt>
    <dgm:pt modelId="{7A69B5EC-8016-47C7-B239-0417B50B2278}" type="pres">
      <dgm:prSet presAssocID="{93D891BC-3889-4790-BB61-81A6124BEC9A}" presName="rect1" presStyleLbl="trAlignAcc1" presStyleIdx="1" presStyleCnt="5">
        <dgm:presLayoutVars>
          <dgm:bulletEnabled val="1"/>
        </dgm:presLayoutVars>
      </dgm:prSet>
      <dgm:spPr/>
      <dgm:t>
        <a:bodyPr/>
        <a:lstStyle/>
        <a:p>
          <a:endParaRPr lang="en-GB"/>
        </a:p>
      </dgm:t>
    </dgm:pt>
    <dgm:pt modelId="{63932815-C365-4F8D-A241-DBE31211329D}" type="pres">
      <dgm:prSet presAssocID="{93D891BC-3889-4790-BB61-81A6124BEC9A}" presName="rect2" presStyleLbl="fgImgPlace1" presStyleIdx="1" presStyleCnt="5"/>
      <dgm:spPr>
        <a:blipFill>
          <a:blip xmlns:r="http://schemas.openxmlformats.org/officeDocument/2006/relationships" r:embed="rId2">
            <a:extLst>
              <a:ext uri="{28A0092B-C50C-407E-A947-70E740481C1C}">
                <a14:useLocalDpi xmlns:a14="http://schemas.microsoft.com/office/drawing/2010/main" xmlns="" val="0"/>
              </a:ext>
            </a:extLst>
          </a:blip>
          <a:srcRect/>
          <a:stretch>
            <a:fillRect l="-63000" r="-63000"/>
          </a:stretch>
        </a:blipFill>
      </dgm:spPr>
    </dgm:pt>
    <dgm:pt modelId="{7C261554-52FE-408F-AE9E-61530F850C54}" type="pres">
      <dgm:prSet presAssocID="{CBE1B360-E5FD-4CCB-AD06-B444FE13C0DC}" presName="sibTrans" presStyleCnt="0"/>
      <dgm:spPr/>
    </dgm:pt>
    <dgm:pt modelId="{B18901E9-5072-4F15-8323-2414E04E134F}" type="pres">
      <dgm:prSet presAssocID="{06D113AB-376B-4A33-B034-0823409B0F87}" presName="composite" presStyleCnt="0"/>
      <dgm:spPr/>
    </dgm:pt>
    <dgm:pt modelId="{F9D399F1-5702-43F5-8D84-345C057D49B1}" type="pres">
      <dgm:prSet presAssocID="{06D113AB-376B-4A33-B034-0823409B0F87}" presName="rect1" presStyleLbl="trAlignAcc1" presStyleIdx="2" presStyleCnt="5">
        <dgm:presLayoutVars>
          <dgm:bulletEnabled val="1"/>
        </dgm:presLayoutVars>
      </dgm:prSet>
      <dgm:spPr/>
      <dgm:t>
        <a:bodyPr/>
        <a:lstStyle/>
        <a:p>
          <a:endParaRPr lang="en-GB"/>
        </a:p>
      </dgm:t>
    </dgm:pt>
    <dgm:pt modelId="{22E57DDE-DD3E-4687-9A7C-B93DDBE7F980}" type="pres">
      <dgm:prSet presAssocID="{06D113AB-376B-4A33-B034-0823409B0F87}" presName="rect2"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l="-7000" r="-7000"/>
          </a:stretch>
        </a:blipFill>
      </dgm:spPr>
    </dgm:pt>
    <dgm:pt modelId="{09D74998-F98F-4722-96F2-4A8C3B82F9BB}" type="pres">
      <dgm:prSet presAssocID="{204D5F6C-269E-4A98-B961-F08A9E6D0B7A}" presName="sibTrans" presStyleCnt="0"/>
      <dgm:spPr/>
    </dgm:pt>
    <dgm:pt modelId="{32DA461D-1717-4276-A355-284DB364AED0}" type="pres">
      <dgm:prSet presAssocID="{0236BCB7-CDF2-4D00-9438-F10FF26F39A5}" presName="composite" presStyleCnt="0"/>
      <dgm:spPr/>
    </dgm:pt>
    <dgm:pt modelId="{F782D36B-98EA-4D2C-AF3C-E7E066911611}" type="pres">
      <dgm:prSet presAssocID="{0236BCB7-CDF2-4D00-9438-F10FF26F39A5}" presName="rect1" presStyleLbl="trAlignAcc1" presStyleIdx="3" presStyleCnt="5">
        <dgm:presLayoutVars>
          <dgm:bulletEnabled val="1"/>
        </dgm:presLayoutVars>
      </dgm:prSet>
      <dgm:spPr/>
      <dgm:t>
        <a:bodyPr/>
        <a:lstStyle/>
        <a:p>
          <a:endParaRPr lang="en-GB"/>
        </a:p>
      </dgm:t>
    </dgm:pt>
    <dgm:pt modelId="{D5A8DC0F-4119-45EE-8F85-A30544BA4EF7}" type="pres">
      <dgm:prSet presAssocID="{0236BCB7-CDF2-4D00-9438-F10FF26F39A5}" presName="rect2" presStyleLbl="fgImgPlace1" presStyleIdx="3" presStyleCnt="5"/>
      <dgm:spPr>
        <a:blipFill>
          <a:blip xmlns:r="http://schemas.openxmlformats.org/officeDocument/2006/relationships" r:embed="rId4">
            <a:extLst>
              <a:ext uri="{28A0092B-C50C-407E-A947-70E740481C1C}">
                <a14:useLocalDpi xmlns:a14="http://schemas.microsoft.com/office/drawing/2010/main" xmlns="" val="0"/>
              </a:ext>
            </a:extLst>
          </a:blip>
          <a:srcRect/>
          <a:stretch>
            <a:fillRect l="-63000" r="-63000"/>
          </a:stretch>
        </a:blipFill>
      </dgm:spPr>
    </dgm:pt>
    <dgm:pt modelId="{FBDFCD94-5589-4014-8920-0B6B41CD6E61}" type="pres">
      <dgm:prSet presAssocID="{AFD178A1-CE4D-4240-A165-A57B8BE2E4C3}" presName="sibTrans" presStyleCnt="0"/>
      <dgm:spPr/>
    </dgm:pt>
    <dgm:pt modelId="{8F54AB08-05F1-4D21-BDB6-6646C57A5377}" type="pres">
      <dgm:prSet presAssocID="{0F97095D-ECC4-41B8-A122-63868B7823F4}" presName="composite" presStyleCnt="0"/>
      <dgm:spPr/>
    </dgm:pt>
    <dgm:pt modelId="{F2C76661-7EF3-465D-98D2-0A5D6FFBAF91}" type="pres">
      <dgm:prSet presAssocID="{0F97095D-ECC4-41B8-A122-63868B7823F4}" presName="rect1" presStyleLbl="trAlignAcc1" presStyleIdx="4" presStyleCnt="5">
        <dgm:presLayoutVars>
          <dgm:bulletEnabled val="1"/>
        </dgm:presLayoutVars>
      </dgm:prSet>
      <dgm:spPr/>
      <dgm:t>
        <a:bodyPr/>
        <a:lstStyle/>
        <a:p>
          <a:endParaRPr lang="en-GB"/>
        </a:p>
      </dgm:t>
    </dgm:pt>
    <dgm:pt modelId="{0A6A8FB6-714C-4A20-8197-EAE47D02FDFB}" type="pres">
      <dgm:prSet presAssocID="{0F97095D-ECC4-41B8-A122-63868B7823F4}" presName="rect2"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xmlns="" val="0"/>
              </a:ext>
            </a:extLst>
          </a:blip>
          <a:srcRect/>
          <a:stretch>
            <a:fillRect l="-25000" r="-25000"/>
          </a:stretch>
        </a:blipFill>
      </dgm:spPr>
    </dgm:pt>
  </dgm:ptLst>
  <dgm:cxnLst>
    <dgm:cxn modelId="{102E9F9D-3212-41EE-AE38-36A07AF91E19}" type="presOf" srcId="{CA35A555-03DC-4CC3-9D0B-E5751008C0E3}" destId="{A46245A1-53C7-401C-A8DF-D35505BAD4C6}" srcOrd="0" destOrd="0" presId="urn:microsoft.com/office/officeart/2008/layout/PictureStrips"/>
    <dgm:cxn modelId="{68D3FB6E-AA7D-48F4-83CD-87BF9D17A217}" type="presOf" srcId="{0F97095D-ECC4-41B8-A122-63868B7823F4}" destId="{F2C76661-7EF3-465D-98D2-0A5D6FFBAF91}" srcOrd="0" destOrd="0" presId="urn:microsoft.com/office/officeart/2008/layout/PictureStrips"/>
    <dgm:cxn modelId="{2F9BD148-4847-45BF-BA4F-6509D133696E}" srcId="{CA35A555-03DC-4CC3-9D0B-E5751008C0E3}" destId="{0F97095D-ECC4-41B8-A122-63868B7823F4}" srcOrd="4" destOrd="0" parTransId="{D48D1975-D351-4861-8A7C-D99BBEED2A2C}" sibTransId="{2B330BA6-B9B8-4F78-B40F-EA8C68F20EC9}"/>
    <dgm:cxn modelId="{3C2170A4-8CDB-4D5A-B4C5-2D8BF891869D}" type="presOf" srcId="{E62C949F-5F15-41ED-B49E-D161DE5DDF86}" destId="{84F3C6C0-E970-4DCB-BC25-509C6F4BD27A}" srcOrd="0" destOrd="0" presId="urn:microsoft.com/office/officeart/2008/layout/PictureStrips"/>
    <dgm:cxn modelId="{12B27235-6BFF-40AE-A408-28944A63420E}" srcId="{CA35A555-03DC-4CC3-9D0B-E5751008C0E3}" destId="{93D891BC-3889-4790-BB61-81A6124BEC9A}" srcOrd="1" destOrd="0" parTransId="{FB5D05CD-3046-4EAD-872A-761A57B0DADC}" sibTransId="{CBE1B360-E5FD-4CCB-AD06-B444FE13C0DC}"/>
    <dgm:cxn modelId="{0FC5AA14-A119-4757-9DAB-CA14FACB6F5C}" type="presOf" srcId="{93D891BC-3889-4790-BB61-81A6124BEC9A}" destId="{7A69B5EC-8016-47C7-B239-0417B50B2278}" srcOrd="0" destOrd="0" presId="urn:microsoft.com/office/officeart/2008/layout/PictureStrips"/>
    <dgm:cxn modelId="{584252CD-E384-45C2-B739-FF08BF831464}" srcId="{CA35A555-03DC-4CC3-9D0B-E5751008C0E3}" destId="{06D113AB-376B-4A33-B034-0823409B0F87}" srcOrd="2" destOrd="0" parTransId="{70E8697B-BFD2-4307-8C2E-6328244D0EF6}" sibTransId="{204D5F6C-269E-4A98-B961-F08A9E6D0B7A}"/>
    <dgm:cxn modelId="{28C7FF8D-40CB-418C-BB14-6E292F275B3D}" srcId="{CA35A555-03DC-4CC3-9D0B-E5751008C0E3}" destId="{0236BCB7-CDF2-4D00-9438-F10FF26F39A5}" srcOrd="3" destOrd="0" parTransId="{733E16A8-56A3-4368-8092-8D0FF2849643}" sibTransId="{AFD178A1-CE4D-4240-A165-A57B8BE2E4C3}"/>
    <dgm:cxn modelId="{E3EB1120-143C-4291-AC8D-A8E4C7E38745}" srcId="{CA35A555-03DC-4CC3-9D0B-E5751008C0E3}" destId="{E62C949F-5F15-41ED-B49E-D161DE5DDF86}" srcOrd="0" destOrd="0" parTransId="{1BBECBA7-51B1-45D2-B2B7-D1EB3B306293}" sibTransId="{7D05A68A-38DB-4037-9275-80517C03FF99}"/>
    <dgm:cxn modelId="{E7A8CCFA-704D-42D7-AF42-4E804D6B0C31}" type="presOf" srcId="{06D113AB-376B-4A33-B034-0823409B0F87}" destId="{F9D399F1-5702-43F5-8D84-345C057D49B1}" srcOrd="0" destOrd="0" presId="urn:microsoft.com/office/officeart/2008/layout/PictureStrips"/>
    <dgm:cxn modelId="{08CBCB04-ECC9-4408-BCFD-6C3B1D61EF39}" type="presOf" srcId="{0236BCB7-CDF2-4D00-9438-F10FF26F39A5}" destId="{F782D36B-98EA-4D2C-AF3C-E7E066911611}" srcOrd="0" destOrd="0" presId="urn:microsoft.com/office/officeart/2008/layout/PictureStrips"/>
    <dgm:cxn modelId="{FDE40BC3-26B1-4231-A88A-283A587953CC}" type="presParOf" srcId="{A46245A1-53C7-401C-A8DF-D35505BAD4C6}" destId="{185EDF0A-D2A1-4210-A59E-954923AB4FB4}" srcOrd="0" destOrd="0" presId="urn:microsoft.com/office/officeart/2008/layout/PictureStrips"/>
    <dgm:cxn modelId="{8D08C9B4-70BE-49D3-9D14-0EABD0EE3B44}" type="presParOf" srcId="{185EDF0A-D2A1-4210-A59E-954923AB4FB4}" destId="{84F3C6C0-E970-4DCB-BC25-509C6F4BD27A}" srcOrd="0" destOrd="0" presId="urn:microsoft.com/office/officeart/2008/layout/PictureStrips"/>
    <dgm:cxn modelId="{AF4A1359-94A7-4C6E-853E-4344DECD4272}" type="presParOf" srcId="{185EDF0A-D2A1-4210-A59E-954923AB4FB4}" destId="{E46C5400-78AB-4BFB-A9E4-22B18FF0C625}" srcOrd="1" destOrd="0" presId="urn:microsoft.com/office/officeart/2008/layout/PictureStrips"/>
    <dgm:cxn modelId="{B120214E-9D77-4644-A5FF-28E71CA72961}" type="presParOf" srcId="{A46245A1-53C7-401C-A8DF-D35505BAD4C6}" destId="{281609B3-CD48-4E63-8939-7A72BDAC914E}" srcOrd="1" destOrd="0" presId="urn:microsoft.com/office/officeart/2008/layout/PictureStrips"/>
    <dgm:cxn modelId="{9779794E-EE14-4886-94C0-CCA9E6A4C9F9}" type="presParOf" srcId="{A46245A1-53C7-401C-A8DF-D35505BAD4C6}" destId="{D696E231-EC1A-4FDA-B50B-04758C729160}" srcOrd="2" destOrd="0" presId="urn:microsoft.com/office/officeart/2008/layout/PictureStrips"/>
    <dgm:cxn modelId="{968E8C35-9B47-4095-9347-2BE18FBCAF41}" type="presParOf" srcId="{D696E231-EC1A-4FDA-B50B-04758C729160}" destId="{7A69B5EC-8016-47C7-B239-0417B50B2278}" srcOrd="0" destOrd="0" presId="urn:microsoft.com/office/officeart/2008/layout/PictureStrips"/>
    <dgm:cxn modelId="{0DD9E150-AC1C-4189-BEF8-59C8046603E5}" type="presParOf" srcId="{D696E231-EC1A-4FDA-B50B-04758C729160}" destId="{63932815-C365-4F8D-A241-DBE31211329D}" srcOrd="1" destOrd="0" presId="urn:microsoft.com/office/officeart/2008/layout/PictureStrips"/>
    <dgm:cxn modelId="{745199C3-9AB0-4CBB-945A-D4A97FAB5794}" type="presParOf" srcId="{A46245A1-53C7-401C-A8DF-D35505BAD4C6}" destId="{7C261554-52FE-408F-AE9E-61530F850C54}" srcOrd="3" destOrd="0" presId="urn:microsoft.com/office/officeart/2008/layout/PictureStrips"/>
    <dgm:cxn modelId="{953F5CAD-0BCE-4CAC-BA0B-3524D8CF5DBE}" type="presParOf" srcId="{A46245A1-53C7-401C-A8DF-D35505BAD4C6}" destId="{B18901E9-5072-4F15-8323-2414E04E134F}" srcOrd="4" destOrd="0" presId="urn:microsoft.com/office/officeart/2008/layout/PictureStrips"/>
    <dgm:cxn modelId="{C8E49D37-AA4A-4C60-BC07-AE2109DD7679}" type="presParOf" srcId="{B18901E9-5072-4F15-8323-2414E04E134F}" destId="{F9D399F1-5702-43F5-8D84-345C057D49B1}" srcOrd="0" destOrd="0" presId="urn:microsoft.com/office/officeart/2008/layout/PictureStrips"/>
    <dgm:cxn modelId="{E49A07C0-F280-4387-AABE-2F2207768AD1}" type="presParOf" srcId="{B18901E9-5072-4F15-8323-2414E04E134F}" destId="{22E57DDE-DD3E-4687-9A7C-B93DDBE7F980}" srcOrd="1" destOrd="0" presId="urn:microsoft.com/office/officeart/2008/layout/PictureStrips"/>
    <dgm:cxn modelId="{EB54CA8F-0305-4BAD-AC10-6DEA6ED6D655}" type="presParOf" srcId="{A46245A1-53C7-401C-A8DF-D35505BAD4C6}" destId="{09D74998-F98F-4722-96F2-4A8C3B82F9BB}" srcOrd="5" destOrd="0" presId="urn:microsoft.com/office/officeart/2008/layout/PictureStrips"/>
    <dgm:cxn modelId="{90974B4A-F18F-4BA0-AA85-7797FABF09C7}" type="presParOf" srcId="{A46245A1-53C7-401C-A8DF-D35505BAD4C6}" destId="{32DA461D-1717-4276-A355-284DB364AED0}" srcOrd="6" destOrd="0" presId="urn:microsoft.com/office/officeart/2008/layout/PictureStrips"/>
    <dgm:cxn modelId="{197FD567-2B04-487E-AFC9-367505772E1B}" type="presParOf" srcId="{32DA461D-1717-4276-A355-284DB364AED0}" destId="{F782D36B-98EA-4D2C-AF3C-E7E066911611}" srcOrd="0" destOrd="0" presId="urn:microsoft.com/office/officeart/2008/layout/PictureStrips"/>
    <dgm:cxn modelId="{3694E525-024B-4C1B-9633-B20E359F1F26}" type="presParOf" srcId="{32DA461D-1717-4276-A355-284DB364AED0}" destId="{D5A8DC0F-4119-45EE-8F85-A30544BA4EF7}" srcOrd="1" destOrd="0" presId="urn:microsoft.com/office/officeart/2008/layout/PictureStrips"/>
    <dgm:cxn modelId="{977F8277-9E0D-45A6-B8F6-05BFD712FF07}" type="presParOf" srcId="{A46245A1-53C7-401C-A8DF-D35505BAD4C6}" destId="{FBDFCD94-5589-4014-8920-0B6B41CD6E61}" srcOrd="7" destOrd="0" presId="urn:microsoft.com/office/officeart/2008/layout/PictureStrips"/>
    <dgm:cxn modelId="{CA10910B-65D9-4147-95DD-65B3F5F185D3}" type="presParOf" srcId="{A46245A1-53C7-401C-A8DF-D35505BAD4C6}" destId="{8F54AB08-05F1-4D21-BDB6-6646C57A5377}" srcOrd="8" destOrd="0" presId="urn:microsoft.com/office/officeart/2008/layout/PictureStrips"/>
    <dgm:cxn modelId="{B9E8BD49-B510-4851-A869-CD1824A20FF7}" type="presParOf" srcId="{8F54AB08-05F1-4D21-BDB6-6646C57A5377}" destId="{F2C76661-7EF3-465D-98D2-0A5D6FFBAF91}" srcOrd="0" destOrd="0" presId="urn:microsoft.com/office/officeart/2008/layout/PictureStrips"/>
    <dgm:cxn modelId="{DD5B2277-C2D2-462A-8F62-ABCD0A76CE49}" type="presParOf" srcId="{8F54AB08-05F1-4D21-BDB6-6646C57A5377}" destId="{0A6A8FB6-714C-4A20-8197-EAE47D02FDFB}" srcOrd="1" destOrd="0" presId="urn:microsoft.com/office/officeart/2008/layout/PictureStrip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AA8338-FCB8-4323-81F3-6335D3EEF89E}" type="doc">
      <dgm:prSet loTypeId="urn:microsoft.com/office/officeart/2005/8/layout/radial6" loCatId="cycle" qsTypeId="urn:microsoft.com/office/officeart/2005/8/quickstyle/simple5" qsCatId="simple" csTypeId="urn:microsoft.com/office/officeart/2005/8/colors/accent2_3" csCatId="accent2" phldr="1"/>
      <dgm:spPr/>
      <dgm:t>
        <a:bodyPr/>
        <a:lstStyle/>
        <a:p>
          <a:endParaRPr lang="en-GB"/>
        </a:p>
      </dgm:t>
    </dgm:pt>
    <dgm:pt modelId="{71A48F49-725A-46EC-B56F-C87BFC7B0D9B}">
      <dgm:prSet phldrT="[Text]"/>
      <dgm:spPr/>
      <dgm:t>
        <a:bodyPr/>
        <a:lstStyle/>
        <a:p>
          <a:r>
            <a:rPr lang="en-GB" dirty="0"/>
            <a:t>Large scale public health intervention</a:t>
          </a:r>
        </a:p>
      </dgm:t>
    </dgm:pt>
    <dgm:pt modelId="{A68AD760-18CB-4469-BD2B-E35F4C49BAFC}" type="parTrans" cxnId="{CCED339C-9FC7-47FE-AA94-479687E1FF59}">
      <dgm:prSet/>
      <dgm:spPr/>
      <dgm:t>
        <a:bodyPr/>
        <a:lstStyle/>
        <a:p>
          <a:endParaRPr lang="en-GB"/>
        </a:p>
      </dgm:t>
    </dgm:pt>
    <dgm:pt modelId="{97E128A3-64CB-48BA-9B6C-38B47392F72E}" type="sibTrans" cxnId="{CCED339C-9FC7-47FE-AA94-479687E1FF59}">
      <dgm:prSet/>
      <dgm:spPr/>
      <dgm:t>
        <a:bodyPr/>
        <a:lstStyle/>
        <a:p>
          <a:endParaRPr lang="en-GB"/>
        </a:p>
      </dgm:t>
    </dgm:pt>
    <dgm:pt modelId="{B9959368-50EC-4DAD-B41D-84840118238B}">
      <dgm:prSet phldrT="[Text]"/>
      <dgm:spPr/>
      <dgm:t>
        <a:bodyPr/>
        <a:lstStyle/>
        <a:p>
          <a:r>
            <a:rPr lang="en-GB" dirty="0"/>
            <a:t>30% positive outcome</a:t>
          </a:r>
        </a:p>
      </dgm:t>
    </dgm:pt>
    <dgm:pt modelId="{7E303BAF-6CAA-4FF1-B9B0-D579A1181E8C}" type="parTrans" cxnId="{9A928BD9-89D2-4E20-9C35-281EE88B345C}">
      <dgm:prSet/>
      <dgm:spPr/>
      <dgm:t>
        <a:bodyPr/>
        <a:lstStyle/>
        <a:p>
          <a:endParaRPr lang="en-GB"/>
        </a:p>
      </dgm:t>
    </dgm:pt>
    <dgm:pt modelId="{E962CFEC-3135-4D57-8B51-B6BC037403D7}" type="sibTrans" cxnId="{9A928BD9-89D2-4E20-9C35-281EE88B345C}">
      <dgm:prSet/>
      <dgm:spPr/>
      <dgm:t>
        <a:bodyPr/>
        <a:lstStyle/>
        <a:p>
          <a:endParaRPr lang="en-GB"/>
        </a:p>
      </dgm:t>
    </dgm:pt>
    <dgm:pt modelId="{AD0F845F-9562-454D-9968-1A7742A1408E}">
      <dgm:prSet phldrT="[Text]"/>
      <dgm:spPr/>
      <dgm:t>
        <a:bodyPr/>
        <a:lstStyle/>
        <a:p>
          <a:r>
            <a:rPr lang="en-GB" dirty="0"/>
            <a:t>40,000 people assessed</a:t>
          </a:r>
        </a:p>
      </dgm:t>
    </dgm:pt>
    <dgm:pt modelId="{742AE0E4-26F6-40E8-9AE0-B9AE3A2DD4C0}" type="parTrans" cxnId="{F3779F55-2092-420F-9016-A7BF69743121}">
      <dgm:prSet/>
      <dgm:spPr/>
      <dgm:t>
        <a:bodyPr/>
        <a:lstStyle/>
        <a:p>
          <a:endParaRPr lang="en-GB"/>
        </a:p>
      </dgm:t>
    </dgm:pt>
    <dgm:pt modelId="{76B233DD-FCB8-4E31-8A5D-678A9646EA1A}" type="sibTrans" cxnId="{F3779F55-2092-420F-9016-A7BF69743121}">
      <dgm:prSet/>
      <dgm:spPr/>
      <dgm:t>
        <a:bodyPr/>
        <a:lstStyle/>
        <a:p>
          <a:endParaRPr lang="en-GB"/>
        </a:p>
      </dgm:t>
    </dgm:pt>
    <dgm:pt modelId="{B5A2D9A5-BB7C-4042-BF5C-B1F893DE0B85}">
      <dgm:prSet phldrT="[Text]"/>
      <dgm:spPr/>
      <dgm:t>
        <a:bodyPr/>
        <a:lstStyle/>
        <a:p>
          <a:r>
            <a:rPr lang="en-GB" dirty="0"/>
            <a:t>80% of care home staff</a:t>
          </a:r>
        </a:p>
      </dgm:t>
    </dgm:pt>
    <dgm:pt modelId="{2703EC8D-A7E0-4055-B1E2-DBBB62344DC4}" type="parTrans" cxnId="{815DDEAC-D2AB-41C3-A098-455C85AA71A8}">
      <dgm:prSet/>
      <dgm:spPr/>
      <dgm:t>
        <a:bodyPr/>
        <a:lstStyle/>
        <a:p>
          <a:endParaRPr lang="en-GB"/>
        </a:p>
      </dgm:t>
    </dgm:pt>
    <dgm:pt modelId="{36810DCF-FC01-420F-BD22-C648F6053369}" type="sibTrans" cxnId="{815DDEAC-D2AB-41C3-A098-455C85AA71A8}">
      <dgm:prSet/>
      <dgm:spPr/>
      <dgm:t>
        <a:bodyPr/>
        <a:lstStyle/>
        <a:p>
          <a:endParaRPr lang="en-GB"/>
        </a:p>
      </dgm:t>
    </dgm:pt>
    <dgm:pt modelId="{8DBAAC2B-6D37-4BC3-A581-434332C21FCD}">
      <dgm:prSet phldrT="[Text]"/>
      <dgm:spPr/>
      <dgm:t>
        <a:bodyPr/>
        <a:lstStyle/>
        <a:p>
          <a:r>
            <a:rPr lang="en-GB" dirty="0"/>
            <a:t>Wide range of organisations</a:t>
          </a:r>
        </a:p>
      </dgm:t>
    </dgm:pt>
    <dgm:pt modelId="{AA876DC2-0E40-4C0F-A751-4B48A49BDC8C}" type="parTrans" cxnId="{20F0A2F5-AED1-4DD5-81F6-4042B14AFCE9}">
      <dgm:prSet/>
      <dgm:spPr/>
      <dgm:t>
        <a:bodyPr/>
        <a:lstStyle/>
        <a:p>
          <a:endParaRPr lang="en-GB"/>
        </a:p>
      </dgm:t>
    </dgm:pt>
    <dgm:pt modelId="{5C2535B7-4FA5-475F-A30F-A0249AEF00D7}" type="sibTrans" cxnId="{20F0A2F5-AED1-4DD5-81F6-4042B14AFCE9}">
      <dgm:prSet/>
      <dgm:spPr/>
      <dgm:t>
        <a:bodyPr/>
        <a:lstStyle/>
        <a:p>
          <a:endParaRPr lang="en-GB"/>
        </a:p>
      </dgm:t>
    </dgm:pt>
    <dgm:pt modelId="{6C882C0D-6720-4B28-A78B-37A94EFB2497}" type="pres">
      <dgm:prSet presAssocID="{0EAA8338-FCB8-4323-81F3-6335D3EEF89E}" presName="Name0" presStyleCnt="0">
        <dgm:presLayoutVars>
          <dgm:chMax val="1"/>
          <dgm:dir/>
          <dgm:animLvl val="ctr"/>
          <dgm:resizeHandles val="exact"/>
        </dgm:presLayoutVars>
      </dgm:prSet>
      <dgm:spPr/>
      <dgm:t>
        <a:bodyPr/>
        <a:lstStyle/>
        <a:p>
          <a:endParaRPr lang="en-GB"/>
        </a:p>
      </dgm:t>
    </dgm:pt>
    <dgm:pt modelId="{E98A05EB-AF94-48E4-B000-50E7F2DD5682}" type="pres">
      <dgm:prSet presAssocID="{71A48F49-725A-46EC-B56F-C87BFC7B0D9B}" presName="centerShape" presStyleLbl="node0" presStyleIdx="0" presStyleCnt="1" custScaleX="114759" custScaleY="110590"/>
      <dgm:spPr/>
      <dgm:t>
        <a:bodyPr/>
        <a:lstStyle/>
        <a:p>
          <a:endParaRPr lang="en-GB"/>
        </a:p>
      </dgm:t>
    </dgm:pt>
    <dgm:pt modelId="{876B5C2A-BEB4-4443-B064-F2096687B132}" type="pres">
      <dgm:prSet presAssocID="{B9959368-50EC-4DAD-B41D-84840118238B}" presName="node" presStyleLbl="node1" presStyleIdx="0" presStyleCnt="4" custScaleX="138719" custScaleY="126745">
        <dgm:presLayoutVars>
          <dgm:bulletEnabled val="1"/>
        </dgm:presLayoutVars>
      </dgm:prSet>
      <dgm:spPr/>
      <dgm:t>
        <a:bodyPr/>
        <a:lstStyle/>
        <a:p>
          <a:endParaRPr lang="en-GB"/>
        </a:p>
      </dgm:t>
    </dgm:pt>
    <dgm:pt modelId="{F5F1519A-7DAD-4BDF-89C6-C01B0E66A714}" type="pres">
      <dgm:prSet presAssocID="{B9959368-50EC-4DAD-B41D-84840118238B}" presName="dummy" presStyleCnt="0"/>
      <dgm:spPr/>
    </dgm:pt>
    <dgm:pt modelId="{5392F502-0A71-4C46-95EB-95BF8FE5F8D5}" type="pres">
      <dgm:prSet presAssocID="{E962CFEC-3135-4D57-8B51-B6BC037403D7}" presName="sibTrans" presStyleLbl="sibTrans2D1" presStyleIdx="0" presStyleCnt="4"/>
      <dgm:spPr/>
      <dgm:t>
        <a:bodyPr/>
        <a:lstStyle/>
        <a:p>
          <a:endParaRPr lang="en-GB"/>
        </a:p>
      </dgm:t>
    </dgm:pt>
    <dgm:pt modelId="{9CBDA4BB-0D36-4A5A-B0D0-E1CE4D310886}" type="pres">
      <dgm:prSet presAssocID="{AD0F845F-9562-454D-9968-1A7742A1408E}" presName="node" presStyleLbl="node1" presStyleIdx="1" presStyleCnt="4" custScaleX="138719" custScaleY="126745">
        <dgm:presLayoutVars>
          <dgm:bulletEnabled val="1"/>
        </dgm:presLayoutVars>
      </dgm:prSet>
      <dgm:spPr/>
      <dgm:t>
        <a:bodyPr/>
        <a:lstStyle/>
        <a:p>
          <a:endParaRPr lang="en-GB"/>
        </a:p>
      </dgm:t>
    </dgm:pt>
    <dgm:pt modelId="{F338B612-769A-478B-B2AF-1C3FC83AE375}" type="pres">
      <dgm:prSet presAssocID="{AD0F845F-9562-454D-9968-1A7742A1408E}" presName="dummy" presStyleCnt="0"/>
      <dgm:spPr/>
    </dgm:pt>
    <dgm:pt modelId="{1B231810-4180-4601-8D2E-C5BB750B42F8}" type="pres">
      <dgm:prSet presAssocID="{76B233DD-FCB8-4E31-8A5D-678A9646EA1A}" presName="sibTrans" presStyleLbl="sibTrans2D1" presStyleIdx="1" presStyleCnt="4"/>
      <dgm:spPr/>
      <dgm:t>
        <a:bodyPr/>
        <a:lstStyle/>
        <a:p>
          <a:endParaRPr lang="en-GB"/>
        </a:p>
      </dgm:t>
    </dgm:pt>
    <dgm:pt modelId="{0E2B0B22-D050-48CE-B921-79A6CBE54C4F}" type="pres">
      <dgm:prSet presAssocID="{B5A2D9A5-BB7C-4042-BF5C-B1F893DE0B85}" presName="node" presStyleLbl="node1" presStyleIdx="2" presStyleCnt="4" custScaleX="138719" custScaleY="126745">
        <dgm:presLayoutVars>
          <dgm:bulletEnabled val="1"/>
        </dgm:presLayoutVars>
      </dgm:prSet>
      <dgm:spPr/>
      <dgm:t>
        <a:bodyPr/>
        <a:lstStyle/>
        <a:p>
          <a:endParaRPr lang="en-GB"/>
        </a:p>
      </dgm:t>
    </dgm:pt>
    <dgm:pt modelId="{EAFD76F2-C0F9-4035-A537-6C74FC75D068}" type="pres">
      <dgm:prSet presAssocID="{B5A2D9A5-BB7C-4042-BF5C-B1F893DE0B85}" presName="dummy" presStyleCnt="0"/>
      <dgm:spPr/>
    </dgm:pt>
    <dgm:pt modelId="{04442202-DC53-4BDC-9462-BDFB10D77E53}" type="pres">
      <dgm:prSet presAssocID="{36810DCF-FC01-420F-BD22-C648F6053369}" presName="sibTrans" presStyleLbl="sibTrans2D1" presStyleIdx="2" presStyleCnt="4"/>
      <dgm:spPr/>
      <dgm:t>
        <a:bodyPr/>
        <a:lstStyle/>
        <a:p>
          <a:endParaRPr lang="en-GB"/>
        </a:p>
      </dgm:t>
    </dgm:pt>
    <dgm:pt modelId="{F15DF27C-8334-49E2-894C-0BD778AB2D74}" type="pres">
      <dgm:prSet presAssocID="{8DBAAC2B-6D37-4BC3-A581-434332C21FCD}" presName="node" presStyleLbl="node1" presStyleIdx="3" presStyleCnt="4" custScaleX="138719" custScaleY="126745">
        <dgm:presLayoutVars>
          <dgm:bulletEnabled val="1"/>
        </dgm:presLayoutVars>
      </dgm:prSet>
      <dgm:spPr/>
      <dgm:t>
        <a:bodyPr/>
        <a:lstStyle/>
        <a:p>
          <a:endParaRPr lang="en-GB"/>
        </a:p>
      </dgm:t>
    </dgm:pt>
    <dgm:pt modelId="{B8FCBDB0-A78A-44FA-A1E5-D893B55B62FE}" type="pres">
      <dgm:prSet presAssocID="{8DBAAC2B-6D37-4BC3-A581-434332C21FCD}" presName="dummy" presStyleCnt="0"/>
      <dgm:spPr/>
    </dgm:pt>
    <dgm:pt modelId="{18520BAC-4999-4B60-8ADD-4A3ED23166F7}" type="pres">
      <dgm:prSet presAssocID="{5C2535B7-4FA5-475F-A30F-A0249AEF00D7}" presName="sibTrans" presStyleLbl="sibTrans2D1" presStyleIdx="3" presStyleCnt="4"/>
      <dgm:spPr/>
      <dgm:t>
        <a:bodyPr/>
        <a:lstStyle/>
        <a:p>
          <a:endParaRPr lang="en-GB"/>
        </a:p>
      </dgm:t>
    </dgm:pt>
  </dgm:ptLst>
  <dgm:cxnLst>
    <dgm:cxn modelId="{87C49553-2DEA-4E2A-A3E3-D5E640A4E85A}" type="presOf" srcId="{8DBAAC2B-6D37-4BC3-A581-434332C21FCD}" destId="{F15DF27C-8334-49E2-894C-0BD778AB2D74}" srcOrd="0" destOrd="0" presId="urn:microsoft.com/office/officeart/2005/8/layout/radial6"/>
    <dgm:cxn modelId="{447EB31D-B476-46F7-83C3-53306593E551}" type="presOf" srcId="{0EAA8338-FCB8-4323-81F3-6335D3EEF89E}" destId="{6C882C0D-6720-4B28-A78B-37A94EFB2497}" srcOrd="0" destOrd="0" presId="urn:microsoft.com/office/officeart/2005/8/layout/radial6"/>
    <dgm:cxn modelId="{D6DA8D42-3F2C-4DDA-BE3E-3EC4E6C39015}" type="presOf" srcId="{71A48F49-725A-46EC-B56F-C87BFC7B0D9B}" destId="{E98A05EB-AF94-48E4-B000-50E7F2DD5682}" srcOrd="0" destOrd="0" presId="urn:microsoft.com/office/officeart/2005/8/layout/radial6"/>
    <dgm:cxn modelId="{BA841CA1-6DD4-416E-99EA-9B5347CA7D97}" type="presOf" srcId="{AD0F845F-9562-454D-9968-1A7742A1408E}" destId="{9CBDA4BB-0D36-4A5A-B0D0-E1CE4D310886}" srcOrd="0" destOrd="0" presId="urn:microsoft.com/office/officeart/2005/8/layout/radial6"/>
    <dgm:cxn modelId="{20F0A2F5-AED1-4DD5-81F6-4042B14AFCE9}" srcId="{71A48F49-725A-46EC-B56F-C87BFC7B0D9B}" destId="{8DBAAC2B-6D37-4BC3-A581-434332C21FCD}" srcOrd="3" destOrd="0" parTransId="{AA876DC2-0E40-4C0F-A751-4B48A49BDC8C}" sibTransId="{5C2535B7-4FA5-475F-A30F-A0249AEF00D7}"/>
    <dgm:cxn modelId="{404F8466-7B01-4C93-9512-DACCE01D9573}" type="presOf" srcId="{B5A2D9A5-BB7C-4042-BF5C-B1F893DE0B85}" destId="{0E2B0B22-D050-48CE-B921-79A6CBE54C4F}" srcOrd="0" destOrd="0" presId="urn:microsoft.com/office/officeart/2005/8/layout/radial6"/>
    <dgm:cxn modelId="{9A928BD9-89D2-4E20-9C35-281EE88B345C}" srcId="{71A48F49-725A-46EC-B56F-C87BFC7B0D9B}" destId="{B9959368-50EC-4DAD-B41D-84840118238B}" srcOrd="0" destOrd="0" parTransId="{7E303BAF-6CAA-4FF1-B9B0-D579A1181E8C}" sibTransId="{E962CFEC-3135-4D57-8B51-B6BC037403D7}"/>
    <dgm:cxn modelId="{D5F2B5C9-BC7D-4041-A943-4F34F49557BF}" type="presOf" srcId="{B9959368-50EC-4DAD-B41D-84840118238B}" destId="{876B5C2A-BEB4-4443-B064-F2096687B132}" srcOrd="0" destOrd="0" presId="urn:microsoft.com/office/officeart/2005/8/layout/radial6"/>
    <dgm:cxn modelId="{2ADEE851-FF85-4DD8-B2C5-5D7D952B3173}" type="presOf" srcId="{E962CFEC-3135-4D57-8B51-B6BC037403D7}" destId="{5392F502-0A71-4C46-95EB-95BF8FE5F8D5}" srcOrd="0" destOrd="0" presId="urn:microsoft.com/office/officeart/2005/8/layout/radial6"/>
    <dgm:cxn modelId="{815DDEAC-D2AB-41C3-A098-455C85AA71A8}" srcId="{71A48F49-725A-46EC-B56F-C87BFC7B0D9B}" destId="{B5A2D9A5-BB7C-4042-BF5C-B1F893DE0B85}" srcOrd="2" destOrd="0" parTransId="{2703EC8D-A7E0-4055-B1E2-DBBB62344DC4}" sibTransId="{36810DCF-FC01-420F-BD22-C648F6053369}"/>
    <dgm:cxn modelId="{B9717728-3E43-4B39-8792-5E42C42ABFDB}" type="presOf" srcId="{76B233DD-FCB8-4E31-8A5D-678A9646EA1A}" destId="{1B231810-4180-4601-8D2E-C5BB750B42F8}" srcOrd="0" destOrd="0" presId="urn:microsoft.com/office/officeart/2005/8/layout/radial6"/>
    <dgm:cxn modelId="{D3382739-F386-46C6-A3B4-03985D3C8C83}" type="presOf" srcId="{36810DCF-FC01-420F-BD22-C648F6053369}" destId="{04442202-DC53-4BDC-9462-BDFB10D77E53}" srcOrd="0" destOrd="0" presId="urn:microsoft.com/office/officeart/2005/8/layout/radial6"/>
    <dgm:cxn modelId="{47F4E7BF-2B51-4770-A42B-EDA1B241F7AC}" type="presOf" srcId="{5C2535B7-4FA5-475F-A30F-A0249AEF00D7}" destId="{18520BAC-4999-4B60-8ADD-4A3ED23166F7}" srcOrd="0" destOrd="0" presId="urn:microsoft.com/office/officeart/2005/8/layout/radial6"/>
    <dgm:cxn modelId="{CCED339C-9FC7-47FE-AA94-479687E1FF59}" srcId="{0EAA8338-FCB8-4323-81F3-6335D3EEF89E}" destId="{71A48F49-725A-46EC-B56F-C87BFC7B0D9B}" srcOrd="0" destOrd="0" parTransId="{A68AD760-18CB-4469-BD2B-E35F4C49BAFC}" sibTransId="{97E128A3-64CB-48BA-9B6C-38B47392F72E}"/>
    <dgm:cxn modelId="{F3779F55-2092-420F-9016-A7BF69743121}" srcId="{71A48F49-725A-46EC-B56F-C87BFC7B0D9B}" destId="{AD0F845F-9562-454D-9968-1A7742A1408E}" srcOrd="1" destOrd="0" parTransId="{742AE0E4-26F6-40E8-9AE0-B9AE3A2DD4C0}" sibTransId="{76B233DD-FCB8-4E31-8A5D-678A9646EA1A}"/>
    <dgm:cxn modelId="{C4F017DD-017A-47DA-9045-1919B5230D79}" type="presParOf" srcId="{6C882C0D-6720-4B28-A78B-37A94EFB2497}" destId="{E98A05EB-AF94-48E4-B000-50E7F2DD5682}" srcOrd="0" destOrd="0" presId="urn:microsoft.com/office/officeart/2005/8/layout/radial6"/>
    <dgm:cxn modelId="{5E14A91F-EB3B-44D8-BD93-54DEEE7E94C3}" type="presParOf" srcId="{6C882C0D-6720-4B28-A78B-37A94EFB2497}" destId="{876B5C2A-BEB4-4443-B064-F2096687B132}" srcOrd="1" destOrd="0" presId="urn:microsoft.com/office/officeart/2005/8/layout/radial6"/>
    <dgm:cxn modelId="{612688E5-888C-43DF-AA80-87EB8A12747D}" type="presParOf" srcId="{6C882C0D-6720-4B28-A78B-37A94EFB2497}" destId="{F5F1519A-7DAD-4BDF-89C6-C01B0E66A714}" srcOrd="2" destOrd="0" presId="urn:microsoft.com/office/officeart/2005/8/layout/radial6"/>
    <dgm:cxn modelId="{B260E469-9DBF-4C54-9EA6-B2AB30BA294F}" type="presParOf" srcId="{6C882C0D-6720-4B28-A78B-37A94EFB2497}" destId="{5392F502-0A71-4C46-95EB-95BF8FE5F8D5}" srcOrd="3" destOrd="0" presId="urn:microsoft.com/office/officeart/2005/8/layout/radial6"/>
    <dgm:cxn modelId="{91144803-021A-43CE-8EFD-926E88B62681}" type="presParOf" srcId="{6C882C0D-6720-4B28-A78B-37A94EFB2497}" destId="{9CBDA4BB-0D36-4A5A-B0D0-E1CE4D310886}" srcOrd="4" destOrd="0" presId="urn:microsoft.com/office/officeart/2005/8/layout/radial6"/>
    <dgm:cxn modelId="{DFDA4D4A-5AB1-4D46-8161-A9ED5C500351}" type="presParOf" srcId="{6C882C0D-6720-4B28-A78B-37A94EFB2497}" destId="{F338B612-769A-478B-B2AF-1C3FC83AE375}" srcOrd="5" destOrd="0" presId="urn:microsoft.com/office/officeart/2005/8/layout/radial6"/>
    <dgm:cxn modelId="{4C4DC954-0424-4CAA-B9EB-F65AE9889962}" type="presParOf" srcId="{6C882C0D-6720-4B28-A78B-37A94EFB2497}" destId="{1B231810-4180-4601-8D2E-C5BB750B42F8}" srcOrd="6" destOrd="0" presId="urn:microsoft.com/office/officeart/2005/8/layout/radial6"/>
    <dgm:cxn modelId="{9B0FF195-6712-4F8B-9BD2-8B168ED0DFA4}" type="presParOf" srcId="{6C882C0D-6720-4B28-A78B-37A94EFB2497}" destId="{0E2B0B22-D050-48CE-B921-79A6CBE54C4F}" srcOrd="7" destOrd="0" presId="urn:microsoft.com/office/officeart/2005/8/layout/radial6"/>
    <dgm:cxn modelId="{8F8621A3-FF40-46FE-8533-4B4A7300788B}" type="presParOf" srcId="{6C882C0D-6720-4B28-A78B-37A94EFB2497}" destId="{EAFD76F2-C0F9-4035-A537-6C74FC75D068}" srcOrd="8" destOrd="0" presId="urn:microsoft.com/office/officeart/2005/8/layout/radial6"/>
    <dgm:cxn modelId="{63909C77-89E8-449F-9A24-FEC6093647D7}" type="presParOf" srcId="{6C882C0D-6720-4B28-A78B-37A94EFB2497}" destId="{04442202-DC53-4BDC-9462-BDFB10D77E53}" srcOrd="9" destOrd="0" presId="urn:microsoft.com/office/officeart/2005/8/layout/radial6"/>
    <dgm:cxn modelId="{3909CFBB-43FB-4B20-8D2B-328E13E94B89}" type="presParOf" srcId="{6C882C0D-6720-4B28-A78B-37A94EFB2497}" destId="{F15DF27C-8334-49E2-894C-0BD778AB2D74}" srcOrd="10" destOrd="0" presId="urn:microsoft.com/office/officeart/2005/8/layout/radial6"/>
    <dgm:cxn modelId="{6358D63A-39AF-47DB-8498-3FDE247A0F4E}" type="presParOf" srcId="{6C882C0D-6720-4B28-A78B-37A94EFB2497}" destId="{B8FCBDB0-A78A-44FA-A1E5-D893B55B62FE}" srcOrd="11" destOrd="0" presId="urn:microsoft.com/office/officeart/2005/8/layout/radial6"/>
    <dgm:cxn modelId="{7137540A-63B1-475E-9369-EACB14326D30}" type="presParOf" srcId="{6C882C0D-6720-4B28-A78B-37A94EFB2497}" destId="{18520BAC-4999-4B60-8ADD-4A3ED23166F7}" srcOrd="12" destOrd="0" presId="urn:microsoft.com/office/officeart/2005/8/layout/radial6"/>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F9F31C4-A698-4F61-9F5F-2C550603CAF7}">
      <dsp:nvSpPr>
        <dsp:cNvPr id="0" name=""/>
        <dsp:cNvSpPr/>
      </dsp:nvSpPr>
      <dsp:spPr>
        <a:xfrm rot="10800000">
          <a:off x="0" y="0"/>
          <a:ext cx="4286280" cy="1303743"/>
        </a:xfrm>
        <a:prstGeom prst="trapezoid">
          <a:avLst>
            <a:gd name="adj" fmla="val 41096"/>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a:solidFill>
                <a:schemeClr val="bg1"/>
              </a:solidFill>
            </a:rPr>
            <a:t>Communities - little or no contact with services</a:t>
          </a:r>
        </a:p>
      </dsp:txBody>
      <dsp:txXfrm>
        <a:off x="750098" y="0"/>
        <a:ext cx="2786082" cy="1303743"/>
      </dsp:txXfrm>
    </dsp:sp>
    <dsp:sp modelId="{C353067D-00DD-44D9-A2CD-8FA1EE2FB4C1}">
      <dsp:nvSpPr>
        <dsp:cNvPr id="0" name=""/>
        <dsp:cNvSpPr/>
      </dsp:nvSpPr>
      <dsp:spPr>
        <a:xfrm rot="10800000">
          <a:off x="535785" y="1303743"/>
          <a:ext cx="3214710" cy="1303743"/>
        </a:xfrm>
        <a:prstGeom prst="trapezoid">
          <a:avLst>
            <a:gd name="adj" fmla="val 41096"/>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a:solidFill>
                <a:schemeClr val="bg1"/>
              </a:solidFill>
            </a:rPr>
            <a:t>Communities in contact with services</a:t>
          </a:r>
        </a:p>
      </dsp:txBody>
      <dsp:txXfrm>
        <a:off x="1098359" y="1303743"/>
        <a:ext cx="2089561" cy="1303743"/>
      </dsp:txXfrm>
    </dsp:sp>
    <dsp:sp modelId="{75BB575D-4764-436E-A5C9-1CF531BE72A8}">
      <dsp:nvSpPr>
        <dsp:cNvPr id="0" name=""/>
        <dsp:cNvSpPr/>
      </dsp:nvSpPr>
      <dsp:spPr>
        <a:xfrm rot="10800000">
          <a:off x="1071570" y="2607486"/>
          <a:ext cx="2143140" cy="1303743"/>
        </a:xfrm>
        <a:prstGeom prst="trapezoid">
          <a:avLst>
            <a:gd name="adj" fmla="val 41096"/>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a:solidFill>
                <a:schemeClr val="bg1"/>
              </a:solidFill>
            </a:rPr>
            <a:t>Care Homes</a:t>
          </a:r>
        </a:p>
      </dsp:txBody>
      <dsp:txXfrm>
        <a:off x="1446619" y="2607486"/>
        <a:ext cx="1393041" cy="1303743"/>
      </dsp:txXfrm>
    </dsp:sp>
    <dsp:sp modelId="{B0293DB1-317D-43D3-97B6-CD5DC1721B5A}">
      <dsp:nvSpPr>
        <dsp:cNvPr id="0" name=""/>
        <dsp:cNvSpPr/>
      </dsp:nvSpPr>
      <dsp:spPr>
        <a:xfrm rot="10800000">
          <a:off x="1607355" y="3911230"/>
          <a:ext cx="1071570" cy="1303743"/>
        </a:xfrm>
        <a:prstGeom prst="trapezoid">
          <a:avLst>
            <a:gd name="adj" fmla="val 5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solidFill>
                <a:schemeClr val="bg1"/>
              </a:solidFill>
            </a:rPr>
            <a:t>Hospital</a:t>
          </a:r>
        </a:p>
        <a:p>
          <a:pPr lvl="0" algn="ctr" defTabSz="711200">
            <a:lnSpc>
              <a:spcPct val="90000"/>
            </a:lnSpc>
            <a:spcBef>
              <a:spcPct val="0"/>
            </a:spcBef>
            <a:spcAft>
              <a:spcPct val="35000"/>
            </a:spcAft>
          </a:pPr>
          <a:endParaRPr lang="en-GB" sz="1600" kern="1200" dirty="0">
            <a:solidFill>
              <a:schemeClr val="bg1"/>
            </a:solidFill>
          </a:endParaRPr>
        </a:p>
        <a:p>
          <a:pPr lvl="0" algn="ctr" defTabSz="711200">
            <a:lnSpc>
              <a:spcPct val="90000"/>
            </a:lnSpc>
            <a:spcBef>
              <a:spcPct val="0"/>
            </a:spcBef>
            <a:spcAft>
              <a:spcPct val="35000"/>
            </a:spcAft>
          </a:pPr>
          <a:endParaRPr lang="en-GB" sz="1600" kern="1200" dirty="0">
            <a:solidFill>
              <a:schemeClr val="bg1"/>
            </a:solidFill>
          </a:endParaRPr>
        </a:p>
      </dsp:txBody>
      <dsp:txXfrm>
        <a:off x="1607355" y="3911230"/>
        <a:ext cx="1071570" cy="130374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4F3C6C0-E970-4DCB-BC25-509C6F4BD27A}">
      <dsp:nvSpPr>
        <dsp:cNvPr id="0" name=""/>
        <dsp:cNvSpPr/>
      </dsp:nvSpPr>
      <dsp:spPr>
        <a:xfrm>
          <a:off x="162816" y="316057"/>
          <a:ext cx="3838336" cy="1199480"/>
        </a:xfrm>
        <a:prstGeom prst="rect">
          <a:avLst/>
        </a:prstGeom>
        <a:solidFill>
          <a:schemeClr val="accent1">
            <a:alpha val="40000"/>
            <a:tint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2448" tIns="106680" rIns="106680" bIns="106680" numCol="1" spcCol="1270" anchor="ctr" anchorCtr="0">
          <a:noAutofit/>
        </a:bodyPr>
        <a:lstStyle/>
        <a:p>
          <a:pPr lvl="0" algn="l" defTabSz="1244600">
            <a:lnSpc>
              <a:spcPct val="90000"/>
            </a:lnSpc>
            <a:spcBef>
              <a:spcPct val="0"/>
            </a:spcBef>
            <a:spcAft>
              <a:spcPct val="35000"/>
            </a:spcAft>
          </a:pPr>
          <a:r>
            <a:rPr lang="en-GB" sz="2800" b="1" kern="1200" dirty="0">
              <a:solidFill>
                <a:srgbClr val="FF0000"/>
              </a:solidFill>
            </a:rPr>
            <a:t>Raising awareness</a:t>
          </a:r>
        </a:p>
      </dsp:txBody>
      <dsp:txXfrm>
        <a:off x="162816" y="316057"/>
        <a:ext cx="3838336" cy="1199480"/>
      </dsp:txXfrm>
    </dsp:sp>
    <dsp:sp modelId="{E46C5400-78AB-4BFB-A9E4-22B18FF0C625}">
      <dsp:nvSpPr>
        <dsp:cNvPr id="0" name=""/>
        <dsp:cNvSpPr/>
      </dsp:nvSpPr>
      <dsp:spPr>
        <a:xfrm>
          <a:off x="2885" y="142799"/>
          <a:ext cx="839636" cy="1259454"/>
        </a:xfrm>
        <a:prstGeom prst="rect">
          <a:avLst/>
        </a:prstGeom>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l="-25000" r="-25000"/>
          </a:stretch>
        </a:blip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69B5EC-8016-47C7-B239-0417B50B2278}">
      <dsp:nvSpPr>
        <dsp:cNvPr id="0" name=""/>
        <dsp:cNvSpPr/>
      </dsp:nvSpPr>
      <dsp:spPr>
        <a:xfrm>
          <a:off x="4388377" y="316057"/>
          <a:ext cx="3838336" cy="1199480"/>
        </a:xfrm>
        <a:prstGeom prst="rect">
          <a:avLst/>
        </a:prstGeom>
        <a:solidFill>
          <a:schemeClr val="accent1">
            <a:alpha val="40000"/>
            <a:tint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2448" tIns="76200" rIns="76200" bIns="76200" numCol="1" spcCol="1270" anchor="ctr" anchorCtr="0">
          <a:noAutofit/>
        </a:bodyPr>
        <a:lstStyle/>
        <a:p>
          <a:pPr lvl="0" algn="l" defTabSz="889000">
            <a:lnSpc>
              <a:spcPct val="90000"/>
            </a:lnSpc>
            <a:spcBef>
              <a:spcPct val="0"/>
            </a:spcBef>
            <a:spcAft>
              <a:spcPct val="35000"/>
            </a:spcAft>
          </a:pPr>
          <a:r>
            <a:rPr lang="en-GB" sz="2000" kern="1200" dirty="0"/>
            <a:t>Working together</a:t>
          </a:r>
        </a:p>
      </dsp:txBody>
      <dsp:txXfrm>
        <a:off x="4388377" y="316057"/>
        <a:ext cx="3838336" cy="1199480"/>
      </dsp:txXfrm>
    </dsp:sp>
    <dsp:sp modelId="{63932815-C365-4F8D-A241-DBE31211329D}">
      <dsp:nvSpPr>
        <dsp:cNvPr id="0" name=""/>
        <dsp:cNvSpPr/>
      </dsp:nvSpPr>
      <dsp:spPr>
        <a:xfrm>
          <a:off x="4228446" y="142799"/>
          <a:ext cx="839636" cy="1259454"/>
        </a:xfrm>
        <a:prstGeom prst="rect">
          <a:avLst/>
        </a:prstGeom>
        <a:blipFill>
          <a:blip xmlns:r="http://schemas.openxmlformats.org/officeDocument/2006/relationships" r:embed="rId2">
            <a:extLst>
              <a:ext uri="{28A0092B-C50C-407E-A947-70E740481C1C}">
                <a14:useLocalDpi xmlns:a14="http://schemas.microsoft.com/office/drawing/2010/main" xmlns="" val="0"/>
              </a:ext>
            </a:extLst>
          </a:blip>
          <a:srcRect/>
          <a:stretch>
            <a:fillRect l="-63000" r="-63000"/>
          </a:stretch>
        </a:blip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D399F1-5702-43F5-8D84-345C057D49B1}">
      <dsp:nvSpPr>
        <dsp:cNvPr id="0" name=""/>
        <dsp:cNvSpPr/>
      </dsp:nvSpPr>
      <dsp:spPr>
        <a:xfrm>
          <a:off x="162816" y="1826069"/>
          <a:ext cx="3838336" cy="1199480"/>
        </a:xfrm>
        <a:prstGeom prst="rect">
          <a:avLst/>
        </a:prstGeom>
        <a:solidFill>
          <a:schemeClr val="accent1">
            <a:alpha val="40000"/>
            <a:tint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2448" tIns="76200" rIns="76200" bIns="76200" numCol="1" spcCol="1270" anchor="ctr" anchorCtr="0">
          <a:noAutofit/>
        </a:bodyPr>
        <a:lstStyle/>
        <a:p>
          <a:pPr lvl="0" algn="l" defTabSz="889000">
            <a:lnSpc>
              <a:spcPct val="90000"/>
            </a:lnSpc>
            <a:spcBef>
              <a:spcPct val="0"/>
            </a:spcBef>
            <a:spcAft>
              <a:spcPct val="35000"/>
            </a:spcAft>
          </a:pPr>
          <a:r>
            <a:rPr lang="en-GB" sz="2000" kern="1200" dirty="0"/>
            <a:t>Identifying malnutrition</a:t>
          </a:r>
        </a:p>
      </dsp:txBody>
      <dsp:txXfrm>
        <a:off x="162816" y="1826069"/>
        <a:ext cx="3838336" cy="1199480"/>
      </dsp:txXfrm>
    </dsp:sp>
    <dsp:sp modelId="{22E57DDE-DD3E-4687-9A7C-B93DDBE7F980}">
      <dsp:nvSpPr>
        <dsp:cNvPr id="0" name=""/>
        <dsp:cNvSpPr/>
      </dsp:nvSpPr>
      <dsp:spPr>
        <a:xfrm>
          <a:off x="2885" y="1652811"/>
          <a:ext cx="839636" cy="1259454"/>
        </a:xfrm>
        <a:prstGeom prst="rect">
          <a:avLst/>
        </a:prstGeom>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l="-7000" r="-7000"/>
          </a:stretch>
        </a:blip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82D36B-98EA-4D2C-AF3C-E7E066911611}">
      <dsp:nvSpPr>
        <dsp:cNvPr id="0" name=""/>
        <dsp:cNvSpPr/>
      </dsp:nvSpPr>
      <dsp:spPr>
        <a:xfrm>
          <a:off x="4388377" y="1826069"/>
          <a:ext cx="3838336" cy="1199480"/>
        </a:xfrm>
        <a:prstGeom prst="rect">
          <a:avLst/>
        </a:prstGeom>
        <a:solidFill>
          <a:schemeClr val="accent1">
            <a:alpha val="40000"/>
            <a:tint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2448" tIns="76200" rIns="76200" bIns="76200" numCol="1" spcCol="1270" anchor="ctr" anchorCtr="0">
          <a:noAutofit/>
        </a:bodyPr>
        <a:lstStyle/>
        <a:p>
          <a:pPr lvl="0" algn="l" defTabSz="889000">
            <a:lnSpc>
              <a:spcPct val="90000"/>
            </a:lnSpc>
            <a:spcBef>
              <a:spcPct val="0"/>
            </a:spcBef>
            <a:spcAft>
              <a:spcPct val="35000"/>
            </a:spcAft>
          </a:pPr>
          <a:r>
            <a:rPr lang="en-GB" sz="2000" kern="1200" dirty="0"/>
            <a:t>Personalised care, support and treatment</a:t>
          </a:r>
        </a:p>
      </dsp:txBody>
      <dsp:txXfrm>
        <a:off x="4388377" y="1826069"/>
        <a:ext cx="3838336" cy="1199480"/>
      </dsp:txXfrm>
    </dsp:sp>
    <dsp:sp modelId="{D5A8DC0F-4119-45EE-8F85-A30544BA4EF7}">
      <dsp:nvSpPr>
        <dsp:cNvPr id="0" name=""/>
        <dsp:cNvSpPr/>
      </dsp:nvSpPr>
      <dsp:spPr>
        <a:xfrm>
          <a:off x="4228446" y="1652811"/>
          <a:ext cx="839636" cy="1259454"/>
        </a:xfrm>
        <a:prstGeom prst="rect">
          <a:avLst/>
        </a:prstGeom>
        <a:blipFill>
          <a:blip xmlns:r="http://schemas.openxmlformats.org/officeDocument/2006/relationships" r:embed="rId4">
            <a:extLst>
              <a:ext uri="{28A0092B-C50C-407E-A947-70E740481C1C}">
                <a14:useLocalDpi xmlns:a14="http://schemas.microsoft.com/office/drawing/2010/main" xmlns="" val="0"/>
              </a:ext>
            </a:extLst>
          </a:blip>
          <a:srcRect/>
          <a:stretch>
            <a:fillRect l="-63000" r="-63000"/>
          </a:stretch>
        </a:blip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C76661-7EF3-465D-98D2-0A5D6FFBAF91}">
      <dsp:nvSpPr>
        <dsp:cNvPr id="0" name=""/>
        <dsp:cNvSpPr/>
      </dsp:nvSpPr>
      <dsp:spPr>
        <a:xfrm>
          <a:off x="2275596" y="3336082"/>
          <a:ext cx="3838336" cy="1199480"/>
        </a:xfrm>
        <a:prstGeom prst="rect">
          <a:avLst/>
        </a:prstGeom>
        <a:solidFill>
          <a:schemeClr val="accent1">
            <a:alpha val="40000"/>
            <a:tint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2448" tIns="76200" rIns="76200" bIns="76200" numCol="1" spcCol="1270" anchor="ctr" anchorCtr="0">
          <a:noAutofit/>
        </a:bodyPr>
        <a:lstStyle/>
        <a:p>
          <a:pPr lvl="0" algn="l" defTabSz="889000">
            <a:lnSpc>
              <a:spcPct val="90000"/>
            </a:lnSpc>
            <a:spcBef>
              <a:spcPct val="0"/>
            </a:spcBef>
            <a:spcAft>
              <a:spcPct val="35000"/>
            </a:spcAft>
          </a:pPr>
          <a:r>
            <a:rPr lang="en-GB" sz="2000" kern="1200" dirty="0"/>
            <a:t>Monitoring and evaluating</a:t>
          </a:r>
        </a:p>
      </dsp:txBody>
      <dsp:txXfrm>
        <a:off x="2275596" y="3336082"/>
        <a:ext cx="3838336" cy="1199480"/>
      </dsp:txXfrm>
    </dsp:sp>
    <dsp:sp modelId="{0A6A8FB6-714C-4A20-8197-EAE47D02FDFB}">
      <dsp:nvSpPr>
        <dsp:cNvPr id="0" name=""/>
        <dsp:cNvSpPr/>
      </dsp:nvSpPr>
      <dsp:spPr>
        <a:xfrm>
          <a:off x="2115666" y="3162824"/>
          <a:ext cx="839636" cy="1259454"/>
        </a:xfrm>
        <a:prstGeom prst="rect">
          <a:avLst/>
        </a:prstGeom>
        <a:blipFill>
          <a:blip xmlns:r="http://schemas.openxmlformats.org/officeDocument/2006/relationships" r:embed="rId5" cstate="print">
            <a:extLst>
              <a:ext uri="{28A0092B-C50C-407E-A947-70E740481C1C}">
                <a14:useLocalDpi xmlns:a14="http://schemas.microsoft.com/office/drawing/2010/main" xmlns="" val="0"/>
              </a:ext>
            </a:extLst>
          </a:blip>
          <a:srcRect/>
          <a:stretch>
            <a:fillRect l="-25000" r="-25000"/>
          </a:stretch>
        </a:blip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D0FFD8-C93D-424F-B920-61ECF1832AA6}" type="datetimeFigureOut">
              <a:rPr lang="en-GB" smtClean="0"/>
              <a:pPr/>
              <a:t>17/10/2018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E6F8FB-7847-425E-B8E8-697E9839673C}" type="slidenum">
              <a:rPr lang="en-GB" smtClean="0"/>
              <a:pPr/>
              <a:t>‹#›</a:t>
            </a:fld>
            <a:endParaRPr lang="en-GB"/>
          </a:p>
        </p:txBody>
      </p:sp>
    </p:spTree>
    <p:extLst>
      <p:ext uri="{BB962C8B-B14F-4D97-AF65-F5344CB8AC3E}">
        <p14:creationId xmlns:p14="http://schemas.microsoft.com/office/powerpoint/2010/main" xmlns="" val="3565667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1143000" y="685800"/>
            <a:ext cx="4572000" cy="3429000"/>
          </a:xfrm>
          <a:ln/>
        </p:spPr>
      </p:sp>
      <p:sp>
        <p:nvSpPr>
          <p:cNvPr id="1228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pitchFamily="18" charset="0"/>
            </a:endParaRPr>
          </a:p>
        </p:txBody>
      </p:sp>
      <p:sp>
        <p:nvSpPr>
          <p:cNvPr id="122884" name="Slide Number Placeholder 3"/>
          <p:cNvSpPr txBox="1">
            <a:spLocks noGrp="1"/>
          </p:cNvSpPr>
          <p:nvPr/>
        </p:nvSpPr>
        <p:spPr bwMode="auto">
          <a:xfrm>
            <a:off x="3885275" y="8684899"/>
            <a:ext cx="2971092" cy="457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lgn="l">
              <a:spcBef>
                <a:spcPct val="30000"/>
              </a:spcBef>
              <a:defRPr sz="1200">
                <a:solidFill>
                  <a:schemeClr val="tx1"/>
                </a:solidFill>
                <a:latin typeface="Arial" pitchFamily="34" charset="0"/>
              </a:defRPr>
            </a:lvl1pPr>
            <a:lvl2pPr marL="742950" indent="-285750" algn="l">
              <a:spcBef>
                <a:spcPct val="30000"/>
              </a:spcBef>
              <a:defRPr sz="1200">
                <a:solidFill>
                  <a:schemeClr val="tx1"/>
                </a:solidFill>
                <a:latin typeface="Arial" pitchFamily="34" charset="0"/>
              </a:defRPr>
            </a:lvl2pPr>
            <a:lvl3pPr marL="1143000" indent="-228600" algn="l">
              <a:spcBef>
                <a:spcPct val="30000"/>
              </a:spcBef>
              <a:defRPr sz="1200">
                <a:solidFill>
                  <a:schemeClr val="tx1"/>
                </a:solidFill>
                <a:latin typeface="Arial" pitchFamily="34" charset="0"/>
              </a:defRPr>
            </a:lvl3pPr>
            <a:lvl4pPr marL="1600200" indent="-228600" algn="l">
              <a:spcBef>
                <a:spcPct val="30000"/>
              </a:spcBef>
              <a:defRPr sz="1200">
                <a:solidFill>
                  <a:schemeClr val="tx1"/>
                </a:solidFill>
                <a:latin typeface="Arial" pitchFamily="34" charset="0"/>
              </a:defRPr>
            </a:lvl4pPr>
            <a:lvl5pPr marL="2057400" indent="-228600" algn="l">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79678BA4-FB74-49F3-A069-77FBB6CC83C0}" type="slidenum">
              <a:rPr lang="en-US" altLang="en-US">
                <a:solidFill>
                  <a:srgbClr val="000000"/>
                </a:solidFill>
                <a:latin typeface="Times" pitchFamily="18" charset="0"/>
                <a:cs typeface="Arial" pitchFamily="34" charset="0"/>
              </a:rPr>
              <a:pPr algn="r" eaLnBrk="1" hangingPunct="1">
                <a:spcBef>
                  <a:spcPct val="0"/>
                </a:spcBef>
              </a:pPr>
              <a:t>3</a:t>
            </a:fld>
            <a:endParaRPr lang="en-US" altLang="en-US">
              <a:solidFill>
                <a:srgbClr val="000000"/>
              </a:solidFill>
              <a:latin typeface="Times" pitchFamily="18"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Majority of our cohort of patients indicating that further</a:t>
            </a:r>
            <a:r>
              <a:rPr lang="en-GB" baseline="0" dirty="0"/>
              <a:t> input in community services would likely be beneficial</a:t>
            </a:r>
          </a:p>
          <a:p>
            <a:endParaRPr lang="en-GB" baseline="0" dirty="0"/>
          </a:p>
          <a:p>
            <a:r>
              <a:rPr lang="en-GB" baseline="0" dirty="0"/>
              <a:t>Large proportion of patient started EOL care in hospital or passed away in hospital or soon after discharge </a:t>
            </a:r>
          </a:p>
          <a:p>
            <a:r>
              <a:rPr lang="en-GB" baseline="0" dirty="0"/>
              <a:t>These patient were sometimes not seen by the project due to commencing EOL care raising a query about the appropriateness of the referrals. </a:t>
            </a:r>
            <a:endParaRPr lang="en-GB" dirty="0"/>
          </a:p>
        </p:txBody>
      </p:sp>
      <p:sp>
        <p:nvSpPr>
          <p:cNvPr id="4" name="Slide Number Placeholder 3"/>
          <p:cNvSpPr>
            <a:spLocks noGrp="1"/>
          </p:cNvSpPr>
          <p:nvPr>
            <p:ph type="sldNum" sz="quarter" idx="10"/>
          </p:nvPr>
        </p:nvSpPr>
        <p:spPr/>
        <p:txBody>
          <a:bodyPr/>
          <a:lstStyle/>
          <a:p>
            <a:fld id="{AB039F6F-4CF1-44D7-BB97-49F59CD3D2F1}"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xmlns="" val="4081863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Develop dysphagia care home champions. Project would run for 12 months to enable the champions to  become established</a:t>
            </a:r>
          </a:p>
        </p:txBody>
      </p:sp>
      <p:sp>
        <p:nvSpPr>
          <p:cNvPr id="4" name="Slide Number Placeholder 3"/>
          <p:cNvSpPr>
            <a:spLocks noGrp="1"/>
          </p:cNvSpPr>
          <p:nvPr>
            <p:ph type="sldNum" sz="quarter" idx="10"/>
          </p:nvPr>
        </p:nvSpPr>
        <p:spPr/>
        <p:txBody>
          <a:bodyPr/>
          <a:lstStyle/>
          <a:p>
            <a:fld id="{D9D2EBE2-B155-4539-8463-715C546D952C}" type="slidenum">
              <a:rPr lang="en-GB" smtClean="0">
                <a:solidFill>
                  <a:prstClr val="black"/>
                </a:solidFill>
              </a:rPr>
              <a:pPr/>
              <a:t>54</a:t>
            </a:fld>
            <a:endParaRPr lang="en-GB" dirty="0">
              <a:solidFill>
                <a:prstClr val="black"/>
              </a:solidFill>
            </a:endParaRPr>
          </a:p>
        </p:txBody>
      </p:sp>
    </p:spTree>
    <p:extLst>
      <p:ext uri="{BB962C8B-B14F-4D97-AF65-F5344CB8AC3E}">
        <p14:creationId xmlns:p14="http://schemas.microsoft.com/office/powerpoint/2010/main" xmlns="" val="2140358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International initiative to provide safer descriptions of modified diet and fluids</a:t>
            </a:r>
          </a:p>
          <a:p>
            <a:pPr marL="457200" indent="-45720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It is used for individuals with dysphagia of all ages, in all care settings, and for all cultures.</a:t>
            </a:r>
          </a:p>
          <a:p>
            <a:pPr marL="457200" indent="-45720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The IDDSI framework consists of 8 levels (0-7). Levels are identified by text labels, numbers, and colour codes to improve safety and identification</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When a person’s swallowing has been assessed they will be given specific recommendations based on the IDDSI model.</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D9D2EBE2-B155-4539-8463-715C546D952C}" type="slidenum">
              <a:rPr lang="en-GB" smtClean="0">
                <a:solidFill>
                  <a:prstClr val="black"/>
                </a:solidFill>
              </a:rPr>
              <a:pPr/>
              <a:t>58</a:t>
            </a:fld>
            <a:endParaRPr lang="en-GB" dirty="0">
              <a:solidFill>
                <a:prstClr val="black"/>
              </a:solidFill>
            </a:endParaRPr>
          </a:p>
        </p:txBody>
      </p:sp>
    </p:spTree>
    <p:extLst>
      <p:ext uri="{BB962C8B-B14F-4D97-AF65-F5344CB8AC3E}">
        <p14:creationId xmlns:p14="http://schemas.microsoft.com/office/powerpoint/2010/main" xmlns="" val="371745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Protocol successfully implemented in Salford (across acute and community settings)</a:t>
            </a:r>
          </a:p>
          <a:p>
            <a:r>
              <a:rPr lang="en-GB" dirty="0"/>
              <a:t>Framework to support people feeding at risk</a:t>
            </a:r>
          </a:p>
          <a:p>
            <a:r>
              <a:rPr lang="en-GB" dirty="0"/>
              <a:t>Alert on EPR in place</a:t>
            </a:r>
          </a:p>
          <a:p>
            <a:endParaRPr lang="en-GB" dirty="0"/>
          </a:p>
          <a:p>
            <a:pPr marL="171450" indent="-171450">
              <a:buFontTx/>
              <a:buChar char="-"/>
            </a:pPr>
            <a:r>
              <a:rPr lang="en-GB" dirty="0"/>
              <a:t>e.g.</a:t>
            </a:r>
            <a:r>
              <a:rPr lang="en-GB" baseline="0" dirty="0"/>
              <a:t> given soft food options rather than normal diet</a:t>
            </a:r>
          </a:p>
          <a:p>
            <a:pPr marL="171450" indent="-171450">
              <a:buFontTx/>
              <a:buChar char="-"/>
            </a:pPr>
            <a:r>
              <a:rPr lang="en-GB" dirty="0"/>
              <a:t>Receive duplicate</a:t>
            </a:r>
            <a:r>
              <a:rPr lang="en-GB" baseline="0" dirty="0"/>
              <a:t> referrals for patients showing signs of difficulty swallowing but have protocol in place – needs greater understanding when appropriate to refer these patients back to the service</a:t>
            </a:r>
          </a:p>
          <a:p>
            <a:pPr marL="171450" indent="-171450">
              <a:buFontTx/>
              <a:buChar char="-"/>
            </a:pPr>
            <a:r>
              <a:rPr lang="en-GB" baseline="0" dirty="0"/>
              <a:t>Care homes want the protocol in place for example, if patient reports that not keen on soft diet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a:t>e.g. patient was insisting on having ice cream so I did a risk assessment and she has been having ice cream (did not realise should have risk feeding discussions)</a:t>
            </a:r>
          </a:p>
          <a:p>
            <a:pPr marL="171450" indent="-171450">
              <a:buFontTx/>
              <a:buChar char="-"/>
            </a:pPr>
            <a:r>
              <a:rPr lang="en-GB" baseline="0" dirty="0"/>
              <a:t>Protocol in place but no discussions as to what should be done if patient develops chest infection/ pneumonia</a:t>
            </a:r>
          </a:p>
          <a:p>
            <a:endParaRPr lang="en-GB" dirty="0"/>
          </a:p>
          <a:p>
            <a:endParaRPr lang="en-GB" dirty="0"/>
          </a:p>
        </p:txBody>
      </p:sp>
      <p:sp>
        <p:nvSpPr>
          <p:cNvPr id="4" name="Slide Number Placeholder 3"/>
          <p:cNvSpPr>
            <a:spLocks noGrp="1"/>
          </p:cNvSpPr>
          <p:nvPr>
            <p:ph type="sldNum" sz="quarter" idx="10"/>
          </p:nvPr>
        </p:nvSpPr>
        <p:spPr/>
        <p:txBody>
          <a:bodyPr/>
          <a:lstStyle/>
          <a:p>
            <a:fld id="{D9D2EBE2-B155-4539-8463-715C546D952C}" type="slidenum">
              <a:rPr lang="en-GB" smtClean="0">
                <a:solidFill>
                  <a:prstClr val="black"/>
                </a:solidFill>
              </a:rPr>
              <a:pPr/>
              <a:t>59</a:t>
            </a:fld>
            <a:endParaRPr lang="en-GB" dirty="0">
              <a:solidFill>
                <a:prstClr val="black"/>
              </a:solidFill>
            </a:endParaRPr>
          </a:p>
        </p:txBody>
      </p:sp>
    </p:spTree>
    <p:extLst>
      <p:ext uri="{BB962C8B-B14F-4D97-AF65-F5344CB8AC3E}">
        <p14:creationId xmlns:p14="http://schemas.microsoft.com/office/powerpoint/2010/main" xmlns="" val="2523711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D2EBE2-B155-4539-8463-715C546D952C}" type="slidenum">
              <a:rPr lang="en-GB" smtClean="0">
                <a:solidFill>
                  <a:prstClr val="black"/>
                </a:solidFill>
              </a:rPr>
              <a:pPr/>
              <a:t>62</a:t>
            </a:fld>
            <a:endParaRPr lang="en-GB" dirty="0">
              <a:solidFill>
                <a:prstClr val="black"/>
              </a:solidFill>
            </a:endParaRPr>
          </a:p>
        </p:txBody>
      </p:sp>
    </p:spTree>
    <p:extLst>
      <p:ext uri="{BB962C8B-B14F-4D97-AF65-F5344CB8AC3E}">
        <p14:creationId xmlns:p14="http://schemas.microsoft.com/office/powerpoint/2010/main" xmlns="" val="4194249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D2EBE2-B155-4539-8463-715C546D952C}" type="slidenum">
              <a:rPr lang="en-GB" smtClean="0">
                <a:solidFill>
                  <a:prstClr val="black"/>
                </a:solidFill>
              </a:rPr>
              <a:pPr/>
              <a:t>63</a:t>
            </a:fld>
            <a:endParaRPr lang="en-GB" dirty="0">
              <a:solidFill>
                <a:prstClr val="black"/>
              </a:solidFill>
            </a:endParaRPr>
          </a:p>
        </p:txBody>
      </p:sp>
    </p:spTree>
    <p:extLst>
      <p:ext uri="{BB962C8B-B14F-4D97-AF65-F5344CB8AC3E}">
        <p14:creationId xmlns:p14="http://schemas.microsoft.com/office/powerpoint/2010/main" xmlns="" val="685446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In introduction</a:t>
            </a:r>
            <a:r>
              <a:rPr lang="en-GB" baseline="0" dirty="0"/>
              <a:t> need to like Oral Health to Malnutrition</a:t>
            </a:r>
            <a:endParaRPr lang="en-GB" dirty="0"/>
          </a:p>
        </p:txBody>
      </p:sp>
      <p:sp>
        <p:nvSpPr>
          <p:cNvPr id="4" name="Slide Number Placeholder 3"/>
          <p:cNvSpPr>
            <a:spLocks noGrp="1"/>
          </p:cNvSpPr>
          <p:nvPr>
            <p:ph type="sldNum" sz="quarter" idx="10"/>
          </p:nvPr>
        </p:nvSpPr>
        <p:spPr/>
        <p:txBody>
          <a:bodyPr/>
          <a:lstStyle/>
          <a:p>
            <a:fld id="{E78BA437-1099-42A9-A543-C00FA8E30792}" type="slidenum">
              <a:rPr lang="en-GB" smtClean="0">
                <a:solidFill>
                  <a:prstClr val="black"/>
                </a:solidFill>
              </a:rPr>
              <a:pPr/>
              <a:t>65</a:t>
            </a:fld>
            <a:endParaRPr lang="en-GB">
              <a:solidFill>
                <a:prstClr val="black"/>
              </a:solidFill>
            </a:endParaRPr>
          </a:p>
        </p:txBody>
      </p:sp>
    </p:spTree>
    <p:extLst>
      <p:ext uri="{BB962C8B-B14F-4D97-AF65-F5344CB8AC3E}">
        <p14:creationId xmlns:p14="http://schemas.microsoft.com/office/powerpoint/2010/main" xmlns="" val="4119286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8BA437-1099-42A9-A543-C00FA8E30792}"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xmlns="" val="3695171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Talk about meeting</a:t>
            </a:r>
            <a:r>
              <a:rPr lang="en-GB" baseline="0" dirty="0"/>
              <a:t>s – How the group has grown – Challenges </a:t>
            </a:r>
            <a:endParaRPr lang="en-GB" dirty="0"/>
          </a:p>
        </p:txBody>
      </p:sp>
      <p:sp>
        <p:nvSpPr>
          <p:cNvPr id="4" name="Slide Number Placeholder 3"/>
          <p:cNvSpPr>
            <a:spLocks noGrp="1"/>
          </p:cNvSpPr>
          <p:nvPr>
            <p:ph type="sldNum" sz="quarter" idx="10"/>
          </p:nvPr>
        </p:nvSpPr>
        <p:spPr/>
        <p:txBody>
          <a:bodyPr/>
          <a:lstStyle/>
          <a:p>
            <a:fld id="{E78BA437-1099-42A9-A543-C00FA8E30792}"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xmlns="" val="2414850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E78BA437-1099-42A9-A543-C00FA8E30792}" type="slidenum">
              <a:rPr lang="en-GB" smtClean="0">
                <a:solidFill>
                  <a:prstClr val="black"/>
                </a:solidFill>
              </a:rPr>
              <a:pPr/>
              <a:t>72</a:t>
            </a:fld>
            <a:endParaRPr lang="en-GB">
              <a:solidFill>
                <a:prstClr val="black"/>
              </a:solidFill>
            </a:endParaRPr>
          </a:p>
        </p:txBody>
      </p:sp>
    </p:spTree>
    <p:extLst>
      <p:ext uri="{BB962C8B-B14F-4D97-AF65-F5344CB8AC3E}">
        <p14:creationId xmlns:p14="http://schemas.microsoft.com/office/powerpoint/2010/main" xmlns="" val="1388254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l" rtl="0" fontAlgn="ctr"/>
            <a:r>
              <a:rPr lang="en-GB" sz="1200" b="0" i="0" u="none" strike="noStrike" dirty="0">
                <a:solidFill>
                  <a:schemeClr val="bg1"/>
                </a:solidFill>
                <a:effectLst/>
                <a:latin typeface="Arial"/>
              </a:rPr>
              <a:t>Key messages</a:t>
            </a:r>
            <a:r>
              <a:rPr lang="en-GB" sz="1200" b="0" i="0" u="none" strike="noStrike" baseline="0" dirty="0">
                <a:solidFill>
                  <a:schemeClr val="bg1"/>
                </a:solidFill>
                <a:effectLst/>
                <a:latin typeface="Arial"/>
              </a:rPr>
              <a:t> </a:t>
            </a:r>
          </a:p>
          <a:p>
            <a:pPr algn="l" rtl="0" fontAlgn="ctr"/>
            <a:endParaRPr lang="en-GB" sz="1200" b="0" i="0" u="none" strike="noStrike" baseline="0" dirty="0">
              <a:solidFill>
                <a:schemeClr val="bg1"/>
              </a:solidFill>
              <a:effectLst/>
              <a:latin typeface="Arial"/>
            </a:endParaRPr>
          </a:p>
          <a:p>
            <a:pPr algn="l" rtl="0" fontAlgn="ctr"/>
            <a:r>
              <a:rPr lang="en-GB" sz="1200" b="0" i="0" u="none" strike="noStrike" baseline="0" dirty="0">
                <a:solidFill>
                  <a:schemeClr val="bg1"/>
                </a:solidFill>
                <a:effectLst/>
                <a:latin typeface="Arial"/>
              </a:rPr>
              <a:t>1. Malnutrition is common  - affects 3 million people</a:t>
            </a:r>
          </a:p>
          <a:p>
            <a:pPr algn="l" rtl="0" fontAlgn="ctr"/>
            <a:r>
              <a:rPr lang="en-GB" sz="1200" b="0" i="0" u="none" strike="noStrike" baseline="0" dirty="0">
                <a:solidFill>
                  <a:schemeClr val="bg1"/>
                </a:solidFill>
                <a:effectLst/>
                <a:latin typeface="Arial"/>
              </a:rPr>
              <a:t>2. 93 % of those at risk or suffering from malnutrition live in the community </a:t>
            </a:r>
          </a:p>
          <a:p>
            <a:pPr algn="l" rtl="0" fontAlgn="ctr"/>
            <a:r>
              <a:rPr lang="en-GB" sz="1200" b="0" i="0" u="none" strike="noStrike" baseline="0" dirty="0">
                <a:solidFill>
                  <a:schemeClr val="bg1"/>
                </a:solidFill>
                <a:effectLst/>
                <a:latin typeface="Arial"/>
              </a:rPr>
              <a:t>3. It costs the UK health economy 20 billion a year </a:t>
            </a:r>
            <a:endParaRPr lang="en-GB" sz="1200" b="0" i="0" u="none" strike="noStrike" dirty="0">
              <a:solidFill>
                <a:schemeClr val="bg1"/>
              </a:solidFill>
              <a:effectLst/>
              <a:latin typeface="Arial"/>
            </a:endParaRPr>
          </a:p>
        </p:txBody>
      </p:sp>
      <p:sp>
        <p:nvSpPr>
          <p:cNvPr id="4" name="Slide Number Placeholder 3"/>
          <p:cNvSpPr>
            <a:spLocks noGrp="1"/>
          </p:cNvSpPr>
          <p:nvPr>
            <p:ph type="sldNum" sz="quarter" idx="10"/>
          </p:nvPr>
        </p:nvSpPr>
        <p:spPr/>
        <p:txBody>
          <a:bodyPr/>
          <a:lstStyle/>
          <a:p>
            <a:fld id="{4957A7B8-EAD2-9846-9761-91C91B5D58B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xmlns="" val="1545905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Bacteria from the oral biofilms may be aspirated into the respiratory tract to influence the initiation and progression of systemic infectious conditions such as pneumonia. Oral bacteria, poor oral hygiene, and periodontitis seem to influence the incidence of pulmonary infections, </a:t>
            </a:r>
            <a:endParaRPr lang="en-GB" dirty="0"/>
          </a:p>
        </p:txBody>
      </p:sp>
      <p:sp>
        <p:nvSpPr>
          <p:cNvPr id="4" name="Slide Number Placeholder 3"/>
          <p:cNvSpPr>
            <a:spLocks noGrp="1"/>
          </p:cNvSpPr>
          <p:nvPr>
            <p:ph type="sldNum" sz="quarter" idx="10"/>
          </p:nvPr>
        </p:nvSpPr>
        <p:spPr/>
        <p:txBody>
          <a:bodyPr/>
          <a:lstStyle/>
          <a:p>
            <a:fld id="{E78BA437-1099-42A9-A543-C00FA8E30792}" type="slidenum">
              <a:rPr lang="en-GB" smtClean="0">
                <a:solidFill>
                  <a:prstClr val="black"/>
                </a:solidFill>
              </a:rPr>
              <a:pPr/>
              <a:t>75</a:t>
            </a:fld>
            <a:endParaRPr lang="en-GB">
              <a:solidFill>
                <a:prstClr val="black"/>
              </a:solidFill>
            </a:endParaRPr>
          </a:p>
        </p:txBody>
      </p:sp>
    </p:spTree>
    <p:extLst>
      <p:ext uri="{BB962C8B-B14F-4D97-AF65-F5344CB8AC3E}">
        <p14:creationId xmlns:p14="http://schemas.microsoft.com/office/powerpoint/2010/main" xmlns="" val="3192573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93F086-2E38-4772-8914-31AAD5B0745E}" type="slidenum">
              <a:rPr lang="en-GB" smtClean="0">
                <a:solidFill>
                  <a:prstClr val="black"/>
                </a:solidFill>
              </a:rPr>
              <a:pPr/>
              <a:t>98</a:t>
            </a:fld>
            <a:endParaRPr lang="en-GB">
              <a:solidFill>
                <a:prstClr val="black"/>
              </a:solidFill>
            </a:endParaRPr>
          </a:p>
        </p:txBody>
      </p:sp>
    </p:spTree>
    <p:extLst>
      <p:ext uri="{BB962C8B-B14F-4D97-AF65-F5344CB8AC3E}">
        <p14:creationId xmlns:p14="http://schemas.microsoft.com/office/powerpoint/2010/main" xmlns="" val="1232595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533400" y="4343400"/>
            <a:ext cx="5638800" cy="4800600"/>
          </a:xfrm>
        </p:spPr>
        <p:txBody>
          <a:bodyPr>
            <a:normAutofit lnSpcReduction="10000"/>
          </a:bodyPr>
          <a:lstStyle/>
          <a:p>
            <a:endParaRPr lang="en-GB" dirty="0"/>
          </a:p>
          <a:p>
            <a:endParaRPr lang="en-GB" dirty="0"/>
          </a:p>
          <a:p>
            <a:endParaRPr lang="en-GB" dirty="0"/>
          </a:p>
          <a:p>
            <a:endParaRPr lang="en-GB" dirty="0"/>
          </a:p>
          <a:p>
            <a:endParaRPr lang="en-GB" dirty="0"/>
          </a:p>
          <a:p>
            <a:endParaRPr lang="en-GB" dirty="0"/>
          </a:p>
          <a:p>
            <a:r>
              <a:rPr lang="en-GB" dirty="0"/>
              <a:t>GM approach – collaborative bid – City Councils commitment</a:t>
            </a:r>
            <a:r>
              <a:rPr lang="en-GB" baseline="0" dirty="0"/>
              <a:t> </a:t>
            </a:r>
            <a:endParaRPr lang="en-GB" dirty="0"/>
          </a:p>
          <a:p>
            <a:r>
              <a:rPr lang="en-GB" dirty="0"/>
              <a:t>In Salford – Partnership – City councils in GM led the bud but LDLs needed to be </a:t>
            </a:r>
            <a:r>
              <a:rPr lang="en-GB" dirty="0" err="1"/>
              <a:t>Vol</a:t>
            </a:r>
            <a:r>
              <a:rPr lang="en-GB" dirty="0"/>
              <a:t> </a:t>
            </a:r>
            <a:r>
              <a:rPr lang="en-GB" dirty="0" err="1"/>
              <a:t>secort</a:t>
            </a:r>
            <a:r>
              <a:rPr lang="en-GB" dirty="0"/>
              <a:t> AUKS, ICT, CVS manage this together </a:t>
            </a:r>
          </a:p>
          <a:p>
            <a:pPr lvl="0" eaLnBrk="0" fontAlgn="base" hangingPunct="0">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a:p>
            <a:pPr lvl="0" eaLnBrk="0" fontAlgn="base" hangingPunct="0">
              <a:spcBef>
                <a:spcPct val="0"/>
              </a:spcBef>
              <a:spcAft>
                <a:spcPct val="0"/>
              </a:spcAft>
            </a:pPr>
            <a:r>
              <a:rPr lang="en-US" dirty="0">
                <a:solidFill>
                  <a:srgbClr val="000000"/>
                </a:solidFill>
                <a:latin typeface="Arial" panose="020B0604020202020204" pitchFamily="34" charset="0"/>
                <a:cs typeface="Arial" panose="020B0604020202020204" pitchFamily="34" charset="0"/>
              </a:rPr>
              <a:t>In wards of Broughton, Langworthy, and Weaste &amp; Seedley there have already been </a:t>
            </a:r>
            <a:r>
              <a:rPr lang="en-US" b="1" dirty="0">
                <a:solidFill>
                  <a:srgbClr val="000000"/>
                </a:solidFill>
                <a:latin typeface="Arial" panose="020B0604020202020204" pitchFamily="34" charset="0"/>
                <a:cs typeface="Arial" panose="020B0604020202020204" pitchFamily="34" charset="0"/>
              </a:rPr>
              <a:t>over 80 projects</a:t>
            </a:r>
            <a:r>
              <a:rPr lang="en-US" dirty="0">
                <a:solidFill>
                  <a:srgbClr val="000000"/>
                </a:solidFill>
                <a:latin typeface="Arial" panose="020B0604020202020204" pitchFamily="34" charset="0"/>
                <a:cs typeface="Arial" panose="020B0604020202020204" pitchFamily="34" charset="0"/>
              </a:rPr>
              <a:t> which have been brought to life by and with older people in those </a:t>
            </a:r>
          </a:p>
          <a:p>
            <a:pPr lvl="0" eaLnBrk="0" fontAlgn="base" hangingPunct="0">
              <a:spcBef>
                <a:spcPct val="0"/>
              </a:spcBef>
              <a:spcAft>
                <a:spcPct val="0"/>
              </a:spcAft>
            </a:pPr>
            <a:r>
              <a:rPr lang="en-US" dirty="0">
                <a:solidFill>
                  <a:srgbClr val="000000"/>
                </a:solidFill>
                <a:latin typeface="Arial" panose="020B0604020202020204" pitchFamily="34" charset="0"/>
                <a:cs typeface="Arial" panose="020B0604020202020204" pitchFamily="34" charset="0"/>
              </a:rPr>
              <a:t>.</a:t>
            </a:r>
          </a:p>
          <a:p>
            <a:pPr lvl="0" eaLnBrk="0" fontAlgn="base" hangingPunct="0">
              <a:spcBef>
                <a:spcPct val="0"/>
              </a:spcBef>
              <a:spcAft>
                <a:spcPct val="0"/>
              </a:spcAft>
            </a:pPr>
            <a:r>
              <a:rPr lang="en-US" dirty="0">
                <a:solidFill>
                  <a:srgbClr val="000000"/>
                </a:solidFill>
                <a:latin typeface="Arial" panose="020B0604020202020204" pitchFamily="34" charset="0"/>
                <a:cs typeface="Arial" panose="020B0604020202020204" pitchFamily="34" charset="0"/>
              </a:rPr>
              <a:t>We have been able to provide up to £2000 for older people to invest in things which they believe will make a </a:t>
            </a:r>
            <a:r>
              <a:rPr lang="en-US" dirty="0" err="1">
                <a:solidFill>
                  <a:srgbClr val="000000"/>
                </a:solidFill>
                <a:latin typeface="Arial" panose="020B0604020202020204" pitchFamily="34" charset="0"/>
                <a:cs typeface="Arial" panose="020B0604020202020204" pitchFamily="34" charset="0"/>
              </a:rPr>
              <a:t>a</a:t>
            </a:r>
            <a:r>
              <a:rPr lang="en-US" dirty="0">
                <a:solidFill>
                  <a:srgbClr val="000000"/>
                </a:solidFill>
                <a:latin typeface="Arial" panose="020B0604020202020204" pitchFamily="34" charset="0"/>
                <a:cs typeface="Arial" panose="020B0604020202020204" pitchFamily="34" charset="0"/>
              </a:rPr>
              <a:t> difference and help people to feel less isolated and more involved in their communities. It is unsurprising then that quite a lot of request have been made for funds and equipment to run social lunches and evening get together in nearby community halls or in underused lounges in sheltered housing. We  have been able to support these requests and – because of our involvement with the </a:t>
            </a:r>
            <a:r>
              <a:rPr lang="en-US" dirty="0" err="1">
                <a:solidFill>
                  <a:srgbClr val="000000"/>
                </a:solidFill>
                <a:latin typeface="Arial" panose="020B0604020202020204" pitchFamily="34" charset="0"/>
                <a:cs typeface="Arial" panose="020B0604020202020204" pitchFamily="34" charset="0"/>
              </a:rPr>
              <a:t>Salford</a:t>
            </a:r>
            <a:r>
              <a:rPr lang="en-US" dirty="0">
                <a:solidFill>
                  <a:srgbClr val="000000"/>
                </a:solidFill>
                <a:latin typeface="Arial" panose="020B0604020202020204" pitchFamily="34" charset="0"/>
                <a:cs typeface="Arial" panose="020B0604020202020204" pitchFamily="34" charset="0"/>
              </a:rPr>
              <a:t> preventing </a:t>
            </a:r>
            <a:r>
              <a:rPr lang="en-US" dirty="0" err="1">
                <a:solidFill>
                  <a:srgbClr val="000000"/>
                </a:solidFill>
                <a:latin typeface="Arial" panose="020B0604020202020204" pitchFamily="34" charset="0"/>
                <a:cs typeface="Arial" panose="020B0604020202020204" pitchFamily="34" charset="0"/>
              </a:rPr>
              <a:t>Malnutrtion</a:t>
            </a:r>
            <a:r>
              <a:rPr lang="en-US" dirty="0">
                <a:solidFill>
                  <a:srgbClr val="000000"/>
                </a:solidFill>
                <a:latin typeface="Arial" panose="020B0604020202020204" pitchFamily="34" charset="0"/>
                <a:cs typeface="Arial" panose="020B0604020202020204" pitchFamily="34" charset="0"/>
              </a:rPr>
              <a:t> work we have been able to informally – but successfully link these sessions to getting out messages about healthy eating and quashing the myths around malnutrition and dehydration</a:t>
            </a:r>
            <a:r>
              <a:rPr lang="en-US" i="1" dirty="0">
                <a:solidFill>
                  <a:srgbClr val="1F497D"/>
                </a:solidFill>
                <a:latin typeface="Arial" panose="020B0604020202020204" pitchFamily="34" charset="0"/>
                <a:cs typeface="Arial" panose="020B0604020202020204" pitchFamily="34" charset="0"/>
              </a:rPr>
              <a:t> </a:t>
            </a:r>
          </a:p>
          <a:p>
            <a:pPr lvl="0" eaLnBrk="0" fontAlgn="base" hangingPunct="0">
              <a:spcBef>
                <a:spcPct val="0"/>
              </a:spcBef>
              <a:spcAft>
                <a:spcPct val="0"/>
              </a:spcAft>
            </a:pPr>
            <a:r>
              <a:rPr lang="en-US" i="1" dirty="0">
                <a:solidFill>
                  <a:srgbClr val="1F497D"/>
                </a:solidFill>
                <a:latin typeface="Arial" panose="020B0604020202020204" pitchFamily="34" charset="0"/>
                <a:cs typeface="Arial" panose="020B0604020202020204" pitchFamily="34" charset="0"/>
              </a:rPr>
              <a:t>Although we can only make AfA investments in the 3 wards we have been quite imaginative in </a:t>
            </a:r>
            <a:r>
              <a:rPr lang="en-US" i="1" dirty="0" err="1">
                <a:solidFill>
                  <a:srgbClr val="1F497D"/>
                </a:solidFill>
                <a:latin typeface="Arial" panose="020B0604020202020204" pitchFamily="34" charset="0"/>
                <a:cs typeface="Arial" panose="020B0604020202020204" pitchFamily="34" charset="0"/>
              </a:rPr>
              <a:t>Salford</a:t>
            </a:r>
            <a:r>
              <a:rPr lang="en-US" i="1" dirty="0">
                <a:solidFill>
                  <a:srgbClr val="1F497D"/>
                </a:solidFill>
                <a:latin typeface="Arial" panose="020B0604020202020204" pitchFamily="34" charset="0"/>
                <a:cs typeface="Arial" panose="020B0604020202020204" pitchFamily="34" charset="0"/>
              </a:rPr>
              <a:t> in finding other resources and ways to replicate some good ideas in other areas of this City – a bit more about that later</a:t>
            </a:r>
            <a:endParaRPr lang="en-US"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3793F086-2E38-4772-8914-31AAD5B0745E}" type="slidenum">
              <a:rPr lang="en-GB" smtClean="0">
                <a:solidFill>
                  <a:prstClr val="black"/>
                </a:solidFill>
              </a:rPr>
              <a:pPr/>
              <a:t>99</a:t>
            </a:fld>
            <a:endParaRPr lang="en-GB">
              <a:solidFill>
                <a:prstClr val="black"/>
              </a:solidFill>
            </a:endParaRPr>
          </a:p>
        </p:txBody>
      </p:sp>
      <p:pic>
        <p:nvPicPr>
          <p:cNvPr id="5" name="Picture 4"/>
          <p:cNvPicPr>
            <a:picLocks noChangeAspect="1"/>
          </p:cNvPicPr>
          <p:nvPr/>
        </p:nvPicPr>
        <p:blipFill>
          <a:blip r:embed="rId3"/>
          <a:stretch>
            <a:fillRect/>
          </a:stretch>
        </p:blipFill>
        <p:spPr>
          <a:xfrm>
            <a:off x="457200" y="4139530"/>
            <a:ext cx="5791200" cy="1390650"/>
          </a:xfrm>
          <a:prstGeom prst="rect">
            <a:avLst/>
          </a:prstGeom>
        </p:spPr>
      </p:pic>
    </p:spTree>
    <p:extLst>
      <p:ext uri="{BB962C8B-B14F-4D97-AF65-F5344CB8AC3E}">
        <p14:creationId xmlns:p14="http://schemas.microsoft.com/office/powerpoint/2010/main" xmlns="" val="761479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188640" y="4343399"/>
            <a:ext cx="6336704" cy="4341813"/>
          </a:xfrm>
        </p:spPr>
        <p:txBody>
          <a:bodyPr>
            <a:normAutofit fontScale="92500" lnSpcReduction="20000"/>
          </a:bodyPr>
          <a:lstStyle/>
          <a:p>
            <a:r>
              <a:rPr lang="en-GB" dirty="0"/>
              <a:t>If you’ve been to any events about malnutrition and dehydration you'll know that there are many – often non medical – reasons why people start to eat less and become at risk, Life changes after a serious illness , emotional changes after losing a partner and becoming disinterested in eating alone -  or practical or practical changes such as no longer being able to get to the shops if the partners had done the driving  - or the cooking.</a:t>
            </a:r>
          </a:p>
          <a:p>
            <a:endParaRPr lang="en-GB" dirty="0"/>
          </a:p>
          <a:p>
            <a:r>
              <a:rPr lang="en-GB" dirty="0"/>
              <a:t>One group of older people asked for funds to stimulate a bit of life into their sheltered housing communal room – they wanted some cooking pans and utensils crockery and tableware. They also wanted to go and get it themselves – and they used part of their funds to test out a social shopping trip to get the items they needed – but also to do some communal shopping in bulk – which saved them money, got them together and paved the way for their jointly organising a communal meal, inviting people who wouldn’t  usually use the lounge to come on down..</a:t>
            </a:r>
          </a:p>
          <a:p>
            <a:endParaRPr lang="en-GB" dirty="0"/>
          </a:p>
          <a:p>
            <a:r>
              <a:rPr lang="en-GB" dirty="0"/>
              <a:t>In our early work in Salford we did set up camp at Asda in Swinton – with the managers support – and organised spent time accompanying people around the store using the backdrop of food glorious food, to have natural conversations about food choices and  particularly around the idea that low fat choices and high calorie foods were not necessarily a bad thing for everyone – especially those who were under and losing weight unintentionally.  We were then using the AfA opportunity able to identify older people who live in those wards and who had wanted to get out a bit more an opportunity to test out the social shopping model.  People who went on the trips enjoyed trying different shops – and the chance to have a chat with others. We offered an ‘assisted’ shopping trip to enable people with mobility difficulties to be included . We are currently evaluating this investment and looking at how sustainable it might be once the </a:t>
            </a:r>
            <a:r>
              <a:rPr lang="en-GB" dirty="0" err="1"/>
              <a:t>Afa</a:t>
            </a:r>
            <a:r>
              <a:rPr lang="en-GB" dirty="0"/>
              <a:t> investment was no longer available.</a:t>
            </a:r>
          </a:p>
          <a:p>
            <a:endParaRPr lang="en-GB" dirty="0"/>
          </a:p>
          <a:p>
            <a:r>
              <a:rPr lang="en-GB" dirty="0"/>
              <a:t>These examples of bringing people together, socialising, social eating, assisted shopping are good examples of how the Voluntary sector can use its skills and resources not only to bring people together but also through our close working relationships with NHS, Social care professionals we can play an active and practical role in help in to tackle some and prevent some of the causes of malnutrition in older people – and contribute to reducing the impact and financial and human cost.</a:t>
            </a:r>
          </a:p>
        </p:txBody>
      </p:sp>
      <p:sp>
        <p:nvSpPr>
          <p:cNvPr id="4" name="Slide Number Placeholder 3"/>
          <p:cNvSpPr>
            <a:spLocks noGrp="1"/>
          </p:cNvSpPr>
          <p:nvPr>
            <p:ph type="sldNum" sz="quarter" idx="10"/>
          </p:nvPr>
        </p:nvSpPr>
        <p:spPr/>
        <p:txBody>
          <a:bodyPr/>
          <a:lstStyle/>
          <a:p>
            <a:fld id="{3793F086-2E38-4772-8914-31AAD5B0745E}" type="slidenum">
              <a:rPr lang="en-GB" smtClean="0">
                <a:solidFill>
                  <a:prstClr val="black"/>
                </a:solidFill>
              </a:rPr>
              <a:pPr/>
              <a:t>100</a:t>
            </a:fld>
            <a:endParaRPr lang="en-GB">
              <a:solidFill>
                <a:prstClr val="black"/>
              </a:solidFill>
            </a:endParaRPr>
          </a:p>
        </p:txBody>
      </p:sp>
    </p:spTree>
    <p:extLst>
      <p:ext uri="{BB962C8B-B14F-4D97-AF65-F5344CB8AC3E}">
        <p14:creationId xmlns:p14="http://schemas.microsoft.com/office/powerpoint/2010/main" xmlns="" val="969941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764704" y="4363169"/>
            <a:ext cx="5486400" cy="4114800"/>
          </a:xfrm>
        </p:spPr>
        <p:txBody>
          <a:bodyPr>
            <a:normAutofit lnSpcReduction="10000"/>
          </a:bodyPr>
          <a:lstStyle/>
          <a:p>
            <a:r>
              <a:rPr lang="en-GB" sz="1200" kern="1200" dirty="0">
                <a:solidFill>
                  <a:schemeClr val="tx1"/>
                </a:solidFill>
              </a:rPr>
              <a:t>As well as ou</a:t>
            </a:r>
            <a:r>
              <a:rPr lang="en-GB" dirty="0"/>
              <a:t>r role in the AfA programme AUKS along with our other VCSE partners also run services which can play a part. At AUKS in our pilot year working to prevent malnutrition, we realised that our HAC service was well placed to help test out the first prototype of what has since become the Paper Weight Armband.</a:t>
            </a:r>
          </a:p>
          <a:p>
            <a:endParaRPr lang="en-GB" sz="1200" kern="1200" dirty="0">
              <a:solidFill>
                <a:schemeClr val="tx1"/>
              </a:solidFill>
            </a:endParaRPr>
          </a:p>
          <a:p>
            <a:r>
              <a:rPr lang="en-US" dirty="0"/>
              <a:t>.Poss.  Hac case study about the couple we supported – dementia eating meals </a:t>
            </a:r>
            <a:r>
              <a:rPr lang="en-US" dirty="0" err="1"/>
              <a:t>etc</a:t>
            </a:r>
            <a:r>
              <a:rPr lang="en-US" dirty="0"/>
              <a:t> –help to eat in Hospital</a:t>
            </a:r>
          </a:p>
          <a:p>
            <a:endParaRPr lang="en-GB" dirty="0"/>
          </a:p>
          <a:p>
            <a:r>
              <a:rPr lang="en-GB" dirty="0"/>
              <a:t>The service which is based in A&amp;E provides not only ‘in hospital support but also follow up at home to older people who may be OK medically but temporarily vulnerable due to their age or home circumstances. Our first film shows how, hospital aftercare staff doing home visits regularly chat to people about their concerns and also check the fridge in case people are not yet confident to go to the shops. This led to us realising that if trained to use the PaperWeight armband they could potentially help reach people who might be falling through gaps in other services </a:t>
            </a:r>
            <a:endParaRPr lang="en-GB" sz="1200" b="1" kern="1200" dirty="0">
              <a:solidFill>
                <a:schemeClr val="tx1"/>
              </a:solidFill>
              <a:latin typeface="+mn-lt"/>
              <a:ea typeface="+mn-ea"/>
              <a:cs typeface="+mn-cs"/>
            </a:endParaRPr>
          </a:p>
          <a:p>
            <a:endParaRPr lang="en-GB" dirty="0"/>
          </a:p>
          <a:p>
            <a:r>
              <a:rPr lang="en-GB" dirty="0"/>
              <a:t>Rolling on a year or so and when an opportunity arose to make a case to have Dietitians based in EAU – it was unthinkable that this NHS innovation bud should not only include exploring how the AUKS hospital aftercare team could then further support people identified by the Dietitians but that </a:t>
            </a:r>
            <a:r>
              <a:rPr lang="en-GB" u="sng" dirty="0"/>
              <a:t>we</a:t>
            </a:r>
            <a:r>
              <a:rPr lang="en-GB" dirty="0"/>
              <a:t> could also – through funding available in the AfA programme provide ‘social’ eating help in the Community</a:t>
            </a:r>
          </a:p>
          <a:p>
            <a:endParaRPr lang="en-GB" dirty="0"/>
          </a:p>
          <a:p>
            <a:r>
              <a:rPr lang="en-GB" dirty="0"/>
              <a:t>Over to Bernadette to expand on Lunch and Learns</a:t>
            </a:r>
          </a:p>
          <a:p>
            <a:endParaRPr lang="en-GB" sz="1200" kern="1200" dirty="0">
              <a:solidFill>
                <a:schemeClr val="tx1"/>
              </a:solidFill>
            </a:endParaRPr>
          </a:p>
          <a:p>
            <a:endParaRPr lang="en-GB" dirty="0"/>
          </a:p>
        </p:txBody>
      </p:sp>
      <p:sp>
        <p:nvSpPr>
          <p:cNvPr id="4" name="Slide Number Placeholder 3"/>
          <p:cNvSpPr>
            <a:spLocks noGrp="1"/>
          </p:cNvSpPr>
          <p:nvPr>
            <p:ph type="sldNum" sz="quarter" idx="10"/>
          </p:nvPr>
        </p:nvSpPr>
        <p:spPr/>
        <p:txBody>
          <a:bodyPr/>
          <a:lstStyle/>
          <a:p>
            <a:fld id="{3793F086-2E38-4772-8914-31AAD5B0745E}" type="slidenum">
              <a:rPr lang="en-GB" smtClean="0">
                <a:solidFill>
                  <a:prstClr val="black"/>
                </a:solidFill>
              </a:rPr>
              <a:pPr/>
              <a:t>101</a:t>
            </a:fld>
            <a:endParaRPr lang="en-GB">
              <a:solidFill>
                <a:prstClr val="black"/>
              </a:solidFill>
            </a:endParaRPr>
          </a:p>
        </p:txBody>
      </p:sp>
    </p:spTree>
    <p:extLst>
      <p:ext uri="{BB962C8B-B14F-4D97-AF65-F5344CB8AC3E}">
        <p14:creationId xmlns:p14="http://schemas.microsoft.com/office/powerpoint/2010/main" xmlns="" val="1172366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r>
              <a:rPr lang="en-GB" dirty="0"/>
              <a:t>Bernadette to describe</a:t>
            </a:r>
          </a:p>
          <a:p>
            <a:endParaRPr lang="en-GB" dirty="0"/>
          </a:p>
          <a:p>
            <a:r>
              <a:rPr lang="en-GB" dirty="0"/>
              <a:t>How and where ICT set up the lunch  and learn events – where the social , practical and medical issues around under eating could be explored in a friendly, accessible, community setting.  </a:t>
            </a:r>
          </a:p>
          <a:p>
            <a:endParaRPr lang="en-GB" dirty="0"/>
          </a:p>
          <a:p>
            <a:r>
              <a:rPr lang="en-GB" dirty="0"/>
              <a:t>Use stuff from ICT EAU  report and from film?</a:t>
            </a:r>
          </a:p>
          <a:p>
            <a:endParaRPr lang="en-GB" dirty="0"/>
          </a:p>
          <a:p>
            <a:r>
              <a:rPr lang="en-GB" dirty="0"/>
              <a:t>Link it back to Andrea and Vanda who have been supporting the social lunch developments as part of AfA are both able to help have natural, appropriate conversations with older people who may be at risk – and who haven’t ( yet) been to A&amp;E. </a:t>
            </a:r>
            <a:r>
              <a:rPr lang="en-GB" dirty="0" err="1"/>
              <a:t>ie</a:t>
            </a:r>
            <a:r>
              <a:rPr lang="en-GB" dirty="0"/>
              <a:t> supporting people after </a:t>
            </a:r>
            <a:r>
              <a:rPr lang="en-GB" dirty="0" err="1"/>
              <a:t>aa</a:t>
            </a:r>
            <a:r>
              <a:rPr lang="en-GB" dirty="0"/>
              <a:t> hospital episode via the referral from the EAU project dietitians or introduced by Age Uk Salford Hospital aftercare team – we are also now able to identify and help people in the community before their health / weight has deteriorated to that stage</a:t>
            </a:r>
          </a:p>
          <a:p>
            <a:endParaRPr lang="en-GB" dirty="0"/>
          </a:p>
          <a:p>
            <a:r>
              <a:rPr lang="en-GB" dirty="0" err="1"/>
              <a:t>Etc</a:t>
            </a:r>
            <a:r>
              <a:rPr lang="en-GB" dirty="0"/>
              <a:t> </a:t>
            </a:r>
            <a:r>
              <a:rPr lang="en-GB" dirty="0" err="1"/>
              <a:t>etc</a:t>
            </a:r>
            <a:endParaRPr lang="en-GB" dirty="0"/>
          </a:p>
          <a:p>
            <a:r>
              <a:rPr lang="en-GB" dirty="0"/>
              <a:t>This leads onto us in the VCSE – who are often involved with other projects to help join the dots and transfer leaning from other approaches – the mots notable one being to help prevent falls in older people – Salford was at the wrong end of the NHS table in terms of the numbers of Hospital admissions due to falls and we were able to use this experience the work we had done to address that  - to start to redesign our materials and approach to preventing malnutrition. </a:t>
            </a:r>
          </a:p>
          <a:p>
            <a:endParaRPr lang="en-GB" dirty="0"/>
          </a:p>
        </p:txBody>
      </p:sp>
      <p:sp>
        <p:nvSpPr>
          <p:cNvPr id="4" name="Slide Number Placeholder 3"/>
          <p:cNvSpPr>
            <a:spLocks noGrp="1"/>
          </p:cNvSpPr>
          <p:nvPr>
            <p:ph type="sldNum" sz="quarter" idx="10"/>
          </p:nvPr>
        </p:nvSpPr>
        <p:spPr/>
        <p:txBody>
          <a:bodyPr/>
          <a:lstStyle/>
          <a:p>
            <a:fld id="{3793F086-2E38-4772-8914-31AAD5B0745E}" type="slidenum">
              <a:rPr lang="en-GB" smtClean="0">
                <a:solidFill>
                  <a:prstClr val="black"/>
                </a:solidFill>
              </a:rPr>
              <a:pPr/>
              <a:t>102</a:t>
            </a:fld>
            <a:endParaRPr lang="en-GB">
              <a:solidFill>
                <a:prstClr val="black"/>
              </a:solidFill>
            </a:endParaRPr>
          </a:p>
        </p:txBody>
      </p:sp>
    </p:spTree>
    <p:extLst>
      <p:ext uri="{BB962C8B-B14F-4D97-AF65-F5344CB8AC3E}">
        <p14:creationId xmlns:p14="http://schemas.microsoft.com/office/powerpoint/2010/main" xmlns="" val="352900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a:p>
            <a:r>
              <a:rPr lang="en-GB" dirty="0"/>
              <a:t>A quick run through the materials produced….</a:t>
            </a:r>
          </a:p>
          <a:p>
            <a:endParaRPr lang="en-GB" dirty="0"/>
          </a:p>
          <a:p>
            <a:r>
              <a:rPr lang="en-GB" dirty="0"/>
              <a:t>Excellent example on genuine co-production, </a:t>
            </a:r>
          </a:p>
          <a:p>
            <a:endParaRPr lang="en-GB" dirty="0"/>
          </a:p>
          <a:p>
            <a:r>
              <a:rPr lang="en-GB" dirty="0"/>
              <a:t>using the resources</a:t>
            </a:r>
            <a:r>
              <a:rPr lang="en-GB" baseline="0" dirty="0"/>
              <a:t> of the Voluntary sector – training volunteers, front line workers outside not just inside the NHS etc.</a:t>
            </a:r>
          </a:p>
          <a:p>
            <a:r>
              <a:rPr lang="en-GB" baseline="0" dirty="0"/>
              <a:t>Power of working together</a:t>
            </a:r>
            <a:endParaRPr lang="en-GB" dirty="0"/>
          </a:p>
        </p:txBody>
      </p:sp>
      <p:sp>
        <p:nvSpPr>
          <p:cNvPr id="4" name="Slide Number Placeholder 3"/>
          <p:cNvSpPr>
            <a:spLocks noGrp="1"/>
          </p:cNvSpPr>
          <p:nvPr>
            <p:ph type="sldNum" sz="quarter" idx="10"/>
          </p:nvPr>
        </p:nvSpPr>
        <p:spPr/>
        <p:txBody>
          <a:bodyPr/>
          <a:lstStyle/>
          <a:p>
            <a:fld id="{3793F086-2E38-4772-8914-31AAD5B0745E}" type="slidenum">
              <a:rPr lang="en-GB" smtClean="0">
                <a:solidFill>
                  <a:prstClr val="black"/>
                </a:solidFill>
              </a:rPr>
              <a:pPr/>
              <a:t>103</a:t>
            </a:fld>
            <a:endParaRPr lang="en-GB">
              <a:solidFill>
                <a:prstClr val="black"/>
              </a:solidFill>
            </a:endParaRPr>
          </a:p>
        </p:txBody>
      </p:sp>
    </p:spTree>
    <p:extLst>
      <p:ext uri="{BB962C8B-B14F-4D97-AF65-F5344CB8AC3E}">
        <p14:creationId xmlns:p14="http://schemas.microsoft.com/office/powerpoint/2010/main" xmlns="" val="3389409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Say a bit about</a:t>
            </a:r>
          </a:p>
          <a:p>
            <a:endParaRPr lang="en-GB" dirty="0"/>
          </a:p>
          <a:p>
            <a:r>
              <a:rPr lang="en-GB" dirty="0"/>
              <a:t>the Wellbeing champion role and how this has helped to deliver falls prevention and eating well messages.</a:t>
            </a:r>
          </a:p>
          <a:p>
            <a:endParaRPr lang="en-GB" dirty="0"/>
          </a:p>
          <a:p>
            <a:r>
              <a:rPr lang="en-GB" dirty="0"/>
              <a:t>The ICO, Salford Together and ICT role in running Community Assets as part of that group in helping to shape the VCE role in the new model of H&amp;SC – recognising that everyone needs to be involved in making change to the populations health  - and involving as many people as possible is in everyone's interest.</a:t>
            </a:r>
          </a:p>
          <a:p>
            <a:endParaRPr lang="en-GB" dirty="0"/>
          </a:p>
          <a:p>
            <a:r>
              <a:rPr lang="en-GB" dirty="0"/>
              <a:t>This overall approach that good health means people, places, housing, transport, shopping, money, relationships, purpose </a:t>
            </a:r>
            <a:r>
              <a:rPr lang="en-GB" dirty="0" err="1"/>
              <a:t>etc</a:t>
            </a:r>
            <a:r>
              <a:rPr lang="en-GB" dirty="0"/>
              <a:t> </a:t>
            </a:r>
            <a:r>
              <a:rPr lang="en-GB" dirty="0" err="1"/>
              <a:t>etc</a:t>
            </a:r>
            <a:r>
              <a:rPr lang="en-GB" dirty="0"/>
              <a:t> – led to a discussion with the then </a:t>
            </a:r>
            <a:r>
              <a:rPr lang="en-GB" dirty="0" err="1"/>
              <a:t>xxxx</a:t>
            </a:r>
            <a:r>
              <a:rPr lang="en-GB" dirty="0"/>
              <a:t> (Ian A) about how Salford could continue its work in recognition of its importance and that was how Salford embarked on its journey to become an Age Friendly City. This WHO programme seemed to provide a relevant and internationally recognised framework for continuing to the recognise everyone’s role in improving lives</a:t>
            </a:r>
          </a:p>
          <a:p>
            <a:endParaRPr lang="en-GB" dirty="0"/>
          </a:p>
          <a:p>
            <a:r>
              <a:rPr lang="en-GB" dirty="0" err="1"/>
              <a:t>Etc</a:t>
            </a:r>
            <a:r>
              <a:rPr lang="en-GB" dirty="0"/>
              <a:t> </a:t>
            </a:r>
            <a:r>
              <a:rPr lang="en-GB" dirty="0" err="1"/>
              <a:t>etc</a:t>
            </a:r>
            <a:endParaRPr lang="en-GB" dirty="0"/>
          </a:p>
          <a:p>
            <a:endParaRPr lang="en-GB" dirty="0"/>
          </a:p>
        </p:txBody>
      </p:sp>
      <p:sp>
        <p:nvSpPr>
          <p:cNvPr id="4" name="Slide Number Placeholder 3"/>
          <p:cNvSpPr>
            <a:spLocks noGrp="1"/>
          </p:cNvSpPr>
          <p:nvPr>
            <p:ph type="sldNum" sz="quarter" idx="10"/>
          </p:nvPr>
        </p:nvSpPr>
        <p:spPr/>
        <p:txBody>
          <a:bodyPr/>
          <a:lstStyle/>
          <a:p>
            <a:fld id="{3793F086-2E38-4772-8914-31AAD5B0745E}" type="slidenum">
              <a:rPr lang="en-GB" smtClean="0">
                <a:solidFill>
                  <a:prstClr val="black"/>
                </a:solidFill>
              </a:rPr>
              <a:pPr/>
              <a:t>104</a:t>
            </a:fld>
            <a:endParaRPr lang="en-GB">
              <a:solidFill>
                <a:prstClr val="black"/>
              </a:solidFill>
            </a:endParaRPr>
          </a:p>
        </p:txBody>
      </p:sp>
    </p:spTree>
    <p:extLst>
      <p:ext uri="{BB962C8B-B14F-4D97-AF65-F5344CB8AC3E}">
        <p14:creationId xmlns:p14="http://schemas.microsoft.com/office/powerpoint/2010/main" xmlns="" val="342554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Bit about the journey – from Helens / your slides </a:t>
            </a:r>
          </a:p>
          <a:p>
            <a:r>
              <a:rPr lang="en-GB" dirty="0"/>
              <a:t>Sign up by City Mayor date</a:t>
            </a:r>
          </a:p>
          <a:p>
            <a:r>
              <a:rPr lang="en-GB" dirty="0"/>
              <a:t>Baseline Plan</a:t>
            </a:r>
          </a:p>
          <a:p>
            <a:r>
              <a:rPr lang="en-GB" dirty="0"/>
              <a:t>Films</a:t>
            </a:r>
          </a:p>
          <a:p>
            <a:r>
              <a:rPr lang="en-GB" dirty="0"/>
              <a:t>Alliance</a:t>
            </a:r>
          </a:p>
          <a:p>
            <a:r>
              <a:rPr lang="en-GB" dirty="0"/>
              <a:t>Status renewed – uploading progress</a:t>
            </a:r>
          </a:p>
          <a:p>
            <a:r>
              <a:rPr lang="en-GB" dirty="0" err="1"/>
              <a:t>Etc</a:t>
            </a:r>
            <a:r>
              <a:rPr lang="en-GB" dirty="0"/>
              <a:t> </a:t>
            </a:r>
            <a:r>
              <a:rPr lang="en-GB" dirty="0" err="1"/>
              <a:t>etc</a:t>
            </a:r>
            <a:endParaRPr lang="en-GB" dirty="0"/>
          </a:p>
          <a:p>
            <a:endParaRPr lang="en-GB" dirty="0"/>
          </a:p>
        </p:txBody>
      </p:sp>
      <p:sp>
        <p:nvSpPr>
          <p:cNvPr id="4" name="Slide Number Placeholder 3"/>
          <p:cNvSpPr>
            <a:spLocks noGrp="1"/>
          </p:cNvSpPr>
          <p:nvPr>
            <p:ph type="sldNum" sz="quarter" idx="10"/>
          </p:nvPr>
        </p:nvSpPr>
        <p:spPr/>
        <p:txBody>
          <a:bodyPr/>
          <a:lstStyle/>
          <a:p>
            <a:fld id="{3793F086-2E38-4772-8914-31AAD5B0745E}" type="slidenum">
              <a:rPr lang="en-GB" smtClean="0">
                <a:solidFill>
                  <a:prstClr val="black"/>
                </a:solidFill>
              </a:rPr>
              <a:pPr/>
              <a:t>105</a:t>
            </a:fld>
            <a:endParaRPr lang="en-GB">
              <a:solidFill>
                <a:prstClr val="black"/>
              </a:solidFill>
            </a:endParaRPr>
          </a:p>
        </p:txBody>
      </p:sp>
    </p:spTree>
    <p:extLst>
      <p:ext uri="{BB962C8B-B14F-4D97-AF65-F5344CB8AC3E}">
        <p14:creationId xmlns:p14="http://schemas.microsoft.com/office/powerpoint/2010/main" xmlns="" val="4263510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Manchester AFC</a:t>
            </a:r>
          </a:p>
          <a:p>
            <a:r>
              <a:rPr lang="en-GB" dirty="0"/>
              <a:t>GM Age Friendly Hub</a:t>
            </a:r>
          </a:p>
          <a:p>
            <a:r>
              <a:rPr lang="en-GB" dirty="0"/>
              <a:t>GM Age Friendly Strategy</a:t>
            </a:r>
          </a:p>
          <a:p>
            <a:endParaRPr lang="en-GB" dirty="0"/>
          </a:p>
          <a:p>
            <a:r>
              <a:rPr lang="en-GB" dirty="0"/>
              <a:t>Andy Burnham – GM the first Age Friendly City Region – all GM areas have committed tot his (Salford and Manchester had already been accepted )</a:t>
            </a:r>
          </a:p>
          <a:p>
            <a:endParaRPr lang="en-GB" dirty="0"/>
          </a:p>
          <a:p>
            <a:r>
              <a:rPr lang="en-GB" dirty="0"/>
              <a:t>Our renewed status celebrated only this week on International OP Day with the leaflet illustrated</a:t>
            </a:r>
          </a:p>
          <a:p>
            <a:endParaRPr lang="en-GB" dirty="0"/>
          </a:p>
          <a:p>
            <a:endParaRPr lang="en-GB" dirty="0"/>
          </a:p>
        </p:txBody>
      </p:sp>
      <p:sp>
        <p:nvSpPr>
          <p:cNvPr id="4" name="Slide Number Placeholder 3"/>
          <p:cNvSpPr>
            <a:spLocks noGrp="1"/>
          </p:cNvSpPr>
          <p:nvPr>
            <p:ph type="sldNum" sz="quarter" idx="10"/>
          </p:nvPr>
        </p:nvSpPr>
        <p:spPr/>
        <p:txBody>
          <a:bodyPr/>
          <a:lstStyle/>
          <a:p>
            <a:fld id="{3793F086-2E38-4772-8914-31AAD5B0745E}" type="slidenum">
              <a:rPr lang="en-GB" smtClean="0">
                <a:solidFill>
                  <a:prstClr val="black"/>
                </a:solidFill>
              </a:rPr>
              <a:pPr/>
              <a:t>106</a:t>
            </a:fld>
            <a:endParaRPr lang="en-GB">
              <a:solidFill>
                <a:prstClr val="black"/>
              </a:solidFill>
            </a:endParaRPr>
          </a:p>
        </p:txBody>
      </p:sp>
    </p:spTree>
    <p:extLst>
      <p:ext uri="{BB962C8B-B14F-4D97-AF65-F5344CB8AC3E}">
        <p14:creationId xmlns:p14="http://schemas.microsoft.com/office/powerpoint/2010/main" xmlns="" val="648363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143000" y="685800"/>
            <a:ext cx="4572000" cy="3429000"/>
          </a:xfrm>
          <a:ln/>
        </p:spPr>
      </p:sp>
      <p:sp>
        <p:nvSpPr>
          <p:cNvPr id="61443" name="Notes Placeholder 2"/>
          <p:cNvSpPr>
            <a:spLocks noGrp="1"/>
          </p:cNvSpPr>
          <p:nvPr>
            <p:ph type="body" idx="1"/>
          </p:nvPr>
        </p:nvSpPr>
        <p:spPr>
          <a:noFill/>
        </p:spPr>
        <p:txBody>
          <a:bodyPr/>
          <a:lstStyle/>
          <a:p>
            <a:r>
              <a:rPr lang="en-GB" altLang="en-US" dirty="0"/>
              <a:t>Lead: Janine</a:t>
            </a:r>
          </a:p>
        </p:txBody>
      </p:sp>
      <p:sp>
        <p:nvSpPr>
          <p:cNvPr id="6144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56EE3D59-C66F-41D0-9EA4-F88EC9205ACF}" type="slidenum">
              <a:rPr lang="en-GB" altLang="en-US" smtClean="0"/>
              <a:pPr>
                <a:spcBef>
                  <a:spcPct val="0"/>
                </a:spcBef>
              </a:pPr>
              <a:t>5</a:t>
            </a:fld>
            <a:endParaRPr lang="en-GB"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Mention some examples from the Slide.</a:t>
            </a:r>
          </a:p>
          <a:p>
            <a:endParaRPr lang="en-GB" dirty="0"/>
          </a:p>
          <a:p>
            <a:r>
              <a:rPr lang="en-GB" dirty="0"/>
              <a:t>Perhaps draw it all together in some way??</a:t>
            </a:r>
          </a:p>
          <a:p>
            <a:endParaRPr lang="en-GB" dirty="0"/>
          </a:p>
          <a:p>
            <a:r>
              <a:rPr lang="en-GB" dirty="0"/>
              <a:t>Salford has been successful in getting recognition and trust in its work to tackle preventable malnutrition and address dehydrator because it has</a:t>
            </a:r>
          </a:p>
          <a:p>
            <a:r>
              <a:rPr lang="en-GB" dirty="0"/>
              <a:t>Recognised and valued </a:t>
            </a:r>
            <a:r>
              <a:rPr lang="en-GB" b="1" dirty="0"/>
              <a:t>partnership</a:t>
            </a:r>
            <a:r>
              <a:rPr lang="en-GB" dirty="0"/>
              <a:t> working in practice</a:t>
            </a:r>
          </a:p>
          <a:p>
            <a:endParaRPr lang="en-GB" dirty="0"/>
          </a:p>
          <a:p>
            <a:r>
              <a:rPr lang="en-GB" b="1" dirty="0"/>
              <a:t>Understood and worked with the VCSE Sector </a:t>
            </a:r>
            <a:r>
              <a:rPr lang="en-GB" dirty="0"/>
              <a:t>in active, equal partnerships  - and </a:t>
            </a:r>
            <a:r>
              <a:rPr lang="en-GB" dirty="0" err="1"/>
              <a:t>sen</a:t>
            </a:r>
            <a:r>
              <a:rPr lang="en-GB" dirty="0"/>
              <a:t> how productive and powerful that can be - bringing resources ££££ but also time, skills and a different relationship with the public / older people.</a:t>
            </a:r>
          </a:p>
          <a:p>
            <a:r>
              <a:rPr lang="en-GB" dirty="0"/>
              <a:t>Opportunity to try out new things as the VCSE sector does work differently and with fewer constraints ( decision making- and action can be much quicker)</a:t>
            </a:r>
          </a:p>
          <a:p>
            <a:endParaRPr lang="en-GB" dirty="0"/>
          </a:p>
          <a:p>
            <a:endParaRPr lang="en-GB" dirty="0"/>
          </a:p>
          <a:p>
            <a:r>
              <a:rPr lang="en-GB" dirty="0"/>
              <a:t>Enabled linkages to be made to other programmes saving money and time  as shown in the examples of using existing VCD services, funded programmes (AfA)and GM strategic priorities </a:t>
            </a:r>
            <a:r>
              <a:rPr lang="en-GB" dirty="0" err="1"/>
              <a:t>e,g</a:t>
            </a:r>
            <a:r>
              <a:rPr lang="en-GB" dirty="0"/>
              <a:t>, GM Age Friendly Strategy as a platform for seeing ‘single’ messages such as malnutrition or falls in the wider context – and thus able to harness greater attention and support</a:t>
            </a:r>
          </a:p>
          <a:p>
            <a:endParaRPr lang="en-GB" dirty="0"/>
          </a:p>
          <a:p>
            <a:r>
              <a:rPr lang="en-GB" dirty="0"/>
              <a:t>THANK YOU!</a:t>
            </a:r>
          </a:p>
          <a:p>
            <a:endParaRPr lang="en-GB" dirty="0"/>
          </a:p>
          <a:p>
            <a:endParaRPr lang="en-GB" dirty="0"/>
          </a:p>
        </p:txBody>
      </p:sp>
      <p:sp>
        <p:nvSpPr>
          <p:cNvPr id="4" name="Slide Number Placeholder 3"/>
          <p:cNvSpPr>
            <a:spLocks noGrp="1"/>
          </p:cNvSpPr>
          <p:nvPr>
            <p:ph type="sldNum" sz="quarter" idx="10"/>
          </p:nvPr>
        </p:nvSpPr>
        <p:spPr/>
        <p:txBody>
          <a:bodyPr/>
          <a:lstStyle/>
          <a:p>
            <a:fld id="{3793F086-2E38-4772-8914-31AAD5B0745E}" type="slidenum">
              <a:rPr lang="en-GB" smtClean="0">
                <a:solidFill>
                  <a:prstClr val="black"/>
                </a:solidFill>
              </a:rPr>
              <a:pPr/>
              <a:t>107</a:t>
            </a:fld>
            <a:endParaRPr lang="en-GB">
              <a:solidFill>
                <a:prstClr val="black"/>
              </a:solidFill>
            </a:endParaRPr>
          </a:p>
        </p:txBody>
      </p:sp>
    </p:spTree>
    <p:extLst>
      <p:ext uri="{BB962C8B-B14F-4D97-AF65-F5344CB8AC3E}">
        <p14:creationId xmlns:p14="http://schemas.microsoft.com/office/powerpoint/2010/main" xmlns="" val="555146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latin typeface="Times" pitchFamily="18"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73144" indent="-297363" eaLnBrk="0" hangingPunct="0">
              <a:defRPr>
                <a:solidFill>
                  <a:schemeClr val="tx1"/>
                </a:solidFill>
                <a:latin typeface="Arial" charset="0"/>
              </a:defRPr>
            </a:lvl2pPr>
            <a:lvl3pPr marL="1189453" indent="-237891" eaLnBrk="0" hangingPunct="0">
              <a:defRPr>
                <a:solidFill>
                  <a:schemeClr val="tx1"/>
                </a:solidFill>
                <a:latin typeface="Arial" charset="0"/>
              </a:defRPr>
            </a:lvl3pPr>
            <a:lvl4pPr marL="1665234" indent="-237891" eaLnBrk="0" hangingPunct="0">
              <a:defRPr>
                <a:solidFill>
                  <a:schemeClr val="tx1"/>
                </a:solidFill>
                <a:latin typeface="Arial" charset="0"/>
              </a:defRPr>
            </a:lvl4pPr>
            <a:lvl5pPr marL="2141015" indent="-237891" eaLnBrk="0" hangingPunct="0">
              <a:defRPr>
                <a:solidFill>
                  <a:schemeClr val="tx1"/>
                </a:solidFill>
                <a:latin typeface="Arial" charset="0"/>
              </a:defRPr>
            </a:lvl5pPr>
            <a:lvl6pPr marL="2616796" indent="-237891" eaLnBrk="0" fontAlgn="base" hangingPunct="0">
              <a:spcBef>
                <a:spcPct val="0"/>
              </a:spcBef>
              <a:spcAft>
                <a:spcPct val="0"/>
              </a:spcAft>
              <a:defRPr>
                <a:solidFill>
                  <a:schemeClr val="tx1"/>
                </a:solidFill>
                <a:latin typeface="Arial" charset="0"/>
              </a:defRPr>
            </a:lvl6pPr>
            <a:lvl7pPr marL="3092576" indent="-237891" eaLnBrk="0" fontAlgn="base" hangingPunct="0">
              <a:spcBef>
                <a:spcPct val="0"/>
              </a:spcBef>
              <a:spcAft>
                <a:spcPct val="0"/>
              </a:spcAft>
              <a:defRPr>
                <a:solidFill>
                  <a:schemeClr val="tx1"/>
                </a:solidFill>
                <a:latin typeface="Arial" charset="0"/>
              </a:defRPr>
            </a:lvl7pPr>
            <a:lvl8pPr marL="3568357" indent="-237891" eaLnBrk="0" fontAlgn="base" hangingPunct="0">
              <a:spcBef>
                <a:spcPct val="0"/>
              </a:spcBef>
              <a:spcAft>
                <a:spcPct val="0"/>
              </a:spcAft>
              <a:defRPr>
                <a:solidFill>
                  <a:schemeClr val="tx1"/>
                </a:solidFill>
                <a:latin typeface="Arial" charset="0"/>
              </a:defRPr>
            </a:lvl8pPr>
            <a:lvl9pPr marL="4044138" indent="-237891" eaLnBrk="0" fontAlgn="base" hangingPunct="0">
              <a:spcBef>
                <a:spcPct val="0"/>
              </a:spcBef>
              <a:spcAft>
                <a:spcPct val="0"/>
              </a:spcAft>
              <a:defRPr>
                <a:solidFill>
                  <a:schemeClr val="tx1"/>
                </a:solidFill>
                <a:latin typeface="Arial" charset="0"/>
              </a:defRPr>
            </a:lvl9pPr>
          </a:lstStyle>
          <a:p>
            <a:pPr eaLnBrk="1" hangingPunct="1"/>
            <a:fld id="{36D95809-1680-4066-B3EA-450A11FBF1C2}" type="slidenum">
              <a:rPr lang="en-GB">
                <a:solidFill>
                  <a:prstClr val="black"/>
                </a:solidFill>
              </a:rPr>
              <a:pPr eaLnBrk="1" hangingPunct="1"/>
              <a:t>12</a:t>
            </a:fld>
            <a:endParaRPr lang="en-GB" dirty="0">
              <a:solidFill>
                <a:prstClr val="black"/>
              </a:solidFill>
            </a:endParaRPr>
          </a:p>
        </p:txBody>
      </p:sp>
    </p:spTree>
    <p:extLst>
      <p:ext uri="{BB962C8B-B14F-4D97-AF65-F5344CB8AC3E}">
        <p14:creationId xmlns:p14="http://schemas.microsoft.com/office/powerpoint/2010/main" xmlns="" val="2984613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57A7B8-EAD2-9846-9761-91C91B5D58B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xmlns="" val="4091115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57A7B8-EAD2-9846-9761-91C91B5D58B6}"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xmlns="" val="4064928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14% of people living in the community are suffering from or at risk of malnutrition. It usually develops over the medium to long term and often goes unidentified and therefore untreated until it becomes a serious problem and people are admitted to hospital or a care home because their health and independence have deteriorated.</a:t>
            </a:r>
          </a:p>
          <a:p>
            <a:r>
              <a:rPr lang="en-GB" dirty="0"/>
              <a:t>At the point of admission to hospital the prevalence rises to a third and on admission to care homes it is as much as 35% of people who are at risk. We can see, therefore, the direct link between malnutrition, consequences for the individual’s health, wellbeing and quality of life and cost to the health and care services.</a:t>
            </a:r>
          </a:p>
          <a:p>
            <a:r>
              <a:rPr lang="en-GB" dirty="0"/>
              <a:t>We have a wide range of services that interact with older people who may notice if someone is looking thin or has lost weight, however, it is not common for this to be raised as an issue – partly due to the myth that losing weight is a natural part of ageing and partly due to lack of knowledge of how to support.</a:t>
            </a:r>
          </a:p>
          <a:p>
            <a:r>
              <a:rPr lang="en-GB" dirty="0"/>
              <a:t>The GM Nutrition and Hydration programme aims to flip this situation on its head – to provide free training and simple tools and information so that everyone working with or caring for older people have the knowledge they need to identify malnutrition and to enable the person to take a self-care approach to stimulating weight gain.</a:t>
            </a:r>
          </a:p>
        </p:txBody>
      </p:sp>
      <p:sp>
        <p:nvSpPr>
          <p:cNvPr id="4" name="Slide Number Placeholder 3"/>
          <p:cNvSpPr>
            <a:spLocks noGrp="1"/>
          </p:cNvSpPr>
          <p:nvPr>
            <p:ph type="sldNum" sz="quarter" idx="5"/>
          </p:nvPr>
        </p:nvSpPr>
        <p:spPr/>
        <p:txBody>
          <a:bodyPr/>
          <a:lstStyle/>
          <a:p>
            <a:fld id="{75DD720E-D3F1-43F9-8B46-9519D956ABC1}"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xmlns="" val="3359433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All pathways subject to professional assessment and clinical need!</a:t>
            </a:r>
          </a:p>
        </p:txBody>
      </p:sp>
      <p:sp>
        <p:nvSpPr>
          <p:cNvPr id="4" name="Slide Number Placeholder 3"/>
          <p:cNvSpPr>
            <a:spLocks noGrp="1"/>
          </p:cNvSpPr>
          <p:nvPr>
            <p:ph type="sldNum" sz="quarter" idx="10"/>
          </p:nvPr>
        </p:nvSpPr>
        <p:spPr/>
        <p:txBody>
          <a:bodyPr/>
          <a:lstStyle/>
          <a:p>
            <a:fld id="{AB039F6F-4CF1-44D7-BB97-49F59CD3D2F1}"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xmlns="" val="1154568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B039F6F-4CF1-44D7-BB97-49F59CD3D2F1}"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xmlns="" val="1091694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5"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41" y="4402672"/>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6" y="6117342"/>
            <a:ext cx="857473" cy="365125"/>
          </a:xfrm>
        </p:spPr>
        <p:txBody>
          <a:bodyPr/>
          <a:lstStyle/>
          <a:p>
            <a:fld id="{BFB4CF87-C2F7-45A9-823D-CF7681ED08D5}" type="datetimeFigureOut">
              <a:rPr lang="en-GB" smtClean="0"/>
              <a:pPr/>
              <a:t>17/10/2018</a:t>
            </a:fld>
            <a:endParaRPr lang="en-GB"/>
          </a:p>
        </p:txBody>
      </p:sp>
      <p:sp>
        <p:nvSpPr>
          <p:cNvPr id="5" name="Footer Placeholder 4"/>
          <p:cNvSpPr>
            <a:spLocks noGrp="1"/>
          </p:cNvSpPr>
          <p:nvPr>
            <p:ph type="ftr" sz="quarter" idx="11"/>
          </p:nvPr>
        </p:nvSpPr>
        <p:spPr>
          <a:xfrm>
            <a:off x="3623733" y="6117342"/>
            <a:ext cx="3609438" cy="365125"/>
          </a:xfrm>
        </p:spPr>
        <p:txBody>
          <a:bodyPr/>
          <a:lstStyle/>
          <a:p>
            <a:endParaRPr lang="en-GB"/>
          </a:p>
        </p:txBody>
      </p:sp>
      <p:sp>
        <p:nvSpPr>
          <p:cNvPr id="6" name="Slide Number Placeholder 5"/>
          <p:cNvSpPr>
            <a:spLocks noGrp="1"/>
          </p:cNvSpPr>
          <p:nvPr>
            <p:ph type="sldNum" sz="quarter" idx="12"/>
          </p:nvPr>
        </p:nvSpPr>
        <p:spPr>
          <a:xfrm>
            <a:off x="8275320" y="6117342"/>
            <a:ext cx="411480" cy="365125"/>
          </a:xfrm>
        </p:spPr>
        <p:txBody>
          <a:bodyPr/>
          <a:lstStyle/>
          <a:p>
            <a:fld id="{9A894E9D-167F-4EFF-A3E8-6F4D7357CEFC}" type="slidenum">
              <a:rPr lang="en-GB" smtClean="0"/>
              <a:pPr/>
              <a:t>‹#›</a:t>
            </a:fld>
            <a:endParaRPr lang="en-GB"/>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91"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xmlns="" val="4019061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6"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8"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6"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FB4CF87-C2F7-45A9-823D-CF7681ED08D5}" type="datetimeFigureOut">
              <a:rPr lang="en-GB" smtClean="0"/>
              <a:pPr/>
              <a:t>17/10/2018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3150882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Green left">
    <p:spTree>
      <p:nvGrpSpPr>
        <p:cNvPr id="1" name=""/>
        <p:cNvGrpSpPr/>
        <p:nvPr/>
      </p:nvGrpSpPr>
      <p:grpSpPr>
        <a:xfrm>
          <a:off x="0" y="0"/>
          <a:ext cx="0" cy="0"/>
          <a:chOff x="0" y="0"/>
          <a:chExt cx="0" cy="0"/>
        </a:xfrm>
      </p:grpSpPr>
      <p:sp>
        <p:nvSpPr>
          <p:cNvPr id="5" name="Rectangle 4"/>
          <p:cNvSpPr/>
          <p:nvPr userDrawn="1"/>
        </p:nvSpPr>
        <p:spPr>
          <a:xfrm>
            <a:off x="0" y="0"/>
            <a:ext cx="2141322" cy="6858000"/>
          </a:xfrm>
          <a:prstGeom prst="rect">
            <a:avLst/>
          </a:prstGeom>
          <a:solidFill>
            <a:srgbClr val="428B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2400">
              <a:solidFill>
                <a:prstClr val="white"/>
              </a:solidFill>
            </a:endParaRPr>
          </a:p>
        </p:txBody>
      </p:sp>
      <p:sp>
        <p:nvSpPr>
          <p:cNvPr id="2" name="Title 1"/>
          <p:cNvSpPr>
            <a:spLocks noGrp="1"/>
          </p:cNvSpPr>
          <p:nvPr>
            <p:ph type="ctrTitle"/>
          </p:nvPr>
        </p:nvSpPr>
        <p:spPr>
          <a:xfrm>
            <a:off x="2409829" y="355603"/>
            <a:ext cx="6484937" cy="658395"/>
          </a:xfrm>
        </p:spPr>
        <p:txBody>
          <a:bodyPr lIns="0" tIns="0" rIns="0" bIns="0" anchor="t" anchorCtr="0">
            <a:noAutofit/>
          </a:bodyPr>
          <a:lstStyle>
            <a:lvl1pPr algn="l">
              <a:defRPr sz="3200" b="0" i="0">
                <a:solidFill>
                  <a:srgbClr val="F7941E"/>
                </a:solidFill>
                <a:latin typeface="Bariol Regular"/>
                <a:cs typeface="Bariol Regular"/>
              </a:defRPr>
            </a:lvl1pPr>
          </a:lstStyle>
          <a:p>
            <a:r>
              <a:rPr lang="en-GB" dirty="0"/>
              <a:t>Click to edit Master title style</a:t>
            </a:r>
            <a:endParaRPr lang="en-US" dirty="0"/>
          </a:p>
        </p:txBody>
      </p:sp>
      <p:sp>
        <p:nvSpPr>
          <p:cNvPr id="3" name="Subtitle 2"/>
          <p:cNvSpPr>
            <a:spLocks noGrp="1"/>
          </p:cNvSpPr>
          <p:nvPr>
            <p:ph type="subTitle" idx="1"/>
          </p:nvPr>
        </p:nvSpPr>
        <p:spPr>
          <a:xfrm>
            <a:off x="2409829" y="1221980"/>
            <a:ext cx="6484937" cy="5278304"/>
          </a:xfrm>
        </p:spPr>
        <p:txBody>
          <a:bodyPr lIns="0" tIns="0" rIns="0" bIns="0">
            <a:noAutofit/>
          </a:bodyPr>
          <a:lstStyle>
            <a:lvl1pPr marL="0" indent="0" algn="l">
              <a:spcBef>
                <a:spcPts val="640"/>
              </a:spcBef>
              <a:spcAft>
                <a:spcPts val="0"/>
              </a:spcAft>
              <a:buFont typeface="Arial"/>
              <a:buNone/>
              <a:defRPr sz="1600" b="0" i="0">
                <a:solidFill>
                  <a:srgbClr val="2B2D2C"/>
                </a:solidFill>
                <a:latin typeface="Bariol Regular"/>
                <a:cs typeface="Bariol Regular"/>
              </a:defRPr>
            </a:lvl1pPr>
            <a:lvl2pPr marL="609515" indent="0" algn="ctr">
              <a:buNone/>
              <a:defRPr>
                <a:solidFill>
                  <a:schemeClr val="tx1">
                    <a:tint val="75000"/>
                  </a:schemeClr>
                </a:solidFill>
              </a:defRPr>
            </a:lvl2pPr>
            <a:lvl3pPr marL="1219032" indent="0" algn="ctr">
              <a:buNone/>
              <a:defRPr>
                <a:solidFill>
                  <a:schemeClr val="tx1">
                    <a:tint val="75000"/>
                  </a:schemeClr>
                </a:solidFill>
              </a:defRPr>
            </a:lvl3pPr>
            <a:lvl4pPr marL="1828548" indent="0" algn="ctr">
              <a:buNone/>
              <a:defRPr>
                <a:solidFill>
                  <a:schemeClr val="tx1">
                    <a:tint val="75000"/>
                  </a:schemeClr>
                </a:solidFill>
              </a:defRPr>
            </a:lvl4pPr>
            <a:lvl5pPr marL="2438063" indent="0" algn="ctr">
              <a:buNone/>
              <a:defRPr>
                <a:solidFill>
                  <a:schemeClr val="tx1">
                    <a:tint val="75000"/>
                  </a:schemeClr>
                </a:solidFill>
              </a:defRPr>
            </a:lvl5pPr>
            <a:lvl6pPr marL="3047578" indent="0" algn="ctr">
              <a:buNone/>
              <a:defRPr>
                <a:solidFill>
                  <a:schemeClr val="tx1">
                    <a:tint val="75000"/>
                  </a:schemeClr>
                </a:solidFill>
              </a:defRPr>
            </a:lvl6pPr>
            <a:lvl7pPr marL="3657095" indent="0" algn="ctr">
              <a:buNone/>
              <a:defRPr>
                <a:solidFill>
                  <a:schemeClr val="tx1">
                    <a:tint val="75000"/>
                  </a:schemeClr>
                </a:solidFill>
              </a:defRPr>
            </a:lvl7pPr>
            <a:lvl8pPr marL="4266609" indent="0" algn="ctr">
              <a:buNone/>
              <a:defRPr>
                <a:solidFill>
                  <a:schemeClr val="tx1">
                    <a:tint val="75000"/>
                  </a:schemeClr>
                </a:solidFill>
              </a:defRPr>
            </a:lvl8pPr>
            <a:lvl9pPr marL="4876125" indent="0" algn="ctr">
              <a:buNone/>
              <a:defRPr>
                <a:solidFill>
                  <a:schemeClr val="tx1">
                    <a:tint val="75000"/>
                  </a:schemeClr>
                </a:solidFill>
              </a:defRPr>
            </a:lvl9pPr>
          </a:lstStyle>
          <a:p>
            <a:r>
              <a:rPr lang="en-GB" dirty="0"/>
              <a:t>Click to edit Master subtitle style</a:t>
            </a:r>
            <a:endParaRPr lang="en-US" dirty="0"/>
          </a:p>
        </p:txBody>
      </p:sp>
      <p:pic>
        <p:nvPicPr>
          <p:cNvPr id="8" name="Picture 7" descr="Kafoodle Master White for PC.png"/>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24659" y="325550"/>
            <a:ext cx="900000" cy="384391"/>
          </a:xfrm>
          <a:prstGeom prst="rect">
            <a:avLst/>
          </a:prstGeom>
          <a:noFill/>
          <a:ln>
            <a:noFill/>
          </a:ln>
        </p:spPr>
      </p:pic>
      <p:sp>
        <p:nvSpPr>
          <p:cNvPr id="10" name="Text Placeholder 9"/>
          <p:cNvSpPr>
            <a:spLocks noGrp="1"/>
          </p:cNvSpPr>
          <p:nvPr>
            <p:ph type="body" sz="quarter" idx="10"/>
          </p:nvPr>
        </p:nvSpPr>
        <p:spPr>
          <a:xfrm>
            <a:off x="252414" y="1523522"/>
            <a:ext cx="1616074" cy="3810959"/>
          </a:xfrm>
        </p:spPr>
        <p:txBody>
          <a:bodyPr lIns="0" tIns="0" rIns="0" bIns="0" anchor="ctr">
            <a:noAutofit/>
          </a:bodyPr>
          <a:lstStyle>
            <a:lvl1pPr marL="0" indent="0" algn="l">
              <a:buNone/>
              <a:defRPr sz="1867" b="0" i="0">
                <a:solidFill>
                  <a:schemeClr val="bg1"/>
                </a:solidFill>
                <a:latin typeface="Bariol Bold"/>
                <a:cs typeface="Bariol Bold"/>
              </a:defRPr>
            </a:lvl1pPr>
            <a:lvl2pPr marL="609515" indent="0">
              <a:buNone/>
              <a:defRPr sz="2667" b="1" i="0">
                <a:latin typeface="Proxima Nova"/>
                <a:cs typeface="Proxima Nova"/>
              </a:defRPr>
            </a:lvl2pPr>
            <a:lvl3pPr marL="1219031" indent="0">
              <a:buNone/>
              <a:defRPr sz="2667" b="1" i="0">
                <a:latin typeface="Proxima Nova"/>
                <a:cs typeface="Proxima Nova"/>
              </a:defRPr>
            </a:lvl3pPr>
            <a:lvl4pPr marL="1828546" indent="0">
              <a:buNone/>
              <a:defRPr sz="2667" b="1" i="0">
                <a:latin typeface="Proxima Nova"/>
                <a:cs typeface="Proxima Nova"/>
              </a:defRPr>
            </a:lvl4pPr>
            <a:lvl5pPr marL="2438063" indent="0">
              <a:buNone/>
              <a:defRPr sz="2667" b="1" i="0">
                <a:latin typeface="Proxima Nova"/>
                <a:cs typeface="Proxima Nova"/>
              </a:defRPr>
            </a:lvl5pPr>
          </a:lstStyle>
          <a:p>
            <a:pPr lvl="0"/>
            <a:endParaRPr lang="en-US" dirty="0"/>
          </a:p>
        </p:txBody>
      </p:sp>
      <p:pic>
        <p:nvPicPr>
          <p:cNvPr id="9" name="Picture 8" descr="Kafoodle_App_HEART_LOGO_WHITE.png"/>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98451" y="6121889"/>
            <a:ext cx="324000" cy="417740"/>
          </a:xfrm>
          <a:prstGeom prst="rect">
            <a:avLst/>
          </a:prstGeom>
        </p:spPr>
      </p:pic>
    </p:spTree>
    <p:extLst>
      <p:ext uri="{BB962C8B-B14F-4D97-AF65-F5344CB8AC3E}">
        <p14:creationId xmlns:p14="http://schemas.microsoft.com/office/powerpoint/2010/main" xmlns="" val="873758075"/>
      </p:ext>
    </p:extLst>
  </p:cSld>
  <p:clrMapOvr>
    <a:masterClrMapping/>
  </p:clrMapOvr>
  <mc:AlternateContent xmlns:mc="http://schemas.openxmlformats.org/markup-compatibility/2006">
    <mc:Choice xmlns:p14="http://schemas.microsoft.com/office/powerpoint/2010/main" xmlns="" Requires="p14">
      <p:transition spd="slow" p14:dur="1500">
        <p:fade/>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Green Bottom">
    <p:spTree>
      <p:nvGrpSpPr>
        <p:cNvPr id="1" name=""/>
        <p:cNvGrpSpPr/>
        <p:nvPr/>
      </p:nvGrpSpPr>
      <p:grpSpPr>
        <a:xfrm>
          <a:off x="0" y="0"/>
          <a:ext cx="0" cy="0"/>
          <a:chOff x="0" y="0"/>
          <a:chExt cx="0" cy="0"/>
        </a:xfrm>
      </p:grpSpPr>
      <p:sp>
        <p:nvSpPr>
          <p:cNvPr id="5" name="Rectangle 4"/>
          <p:cNvSpPr/>
          <p:nvPr userDrawn="1"/>
        </p:nvSpPr>
        <p:spPr>
          <a:xfrm>
            <a:off x="0" y="5667299"/>
            <a:ext cx="9144000" cy="1190707"/>
          </a:xfrm>
          <a:prstGeom prst="rect">
            <a:avLst/>
          </a:prstGeom>
          <a:solidFill>
            <a:srgbClr val="428B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2400">
              <a:solidFill>
                <a:prstClr val="white"/>
              </a:solidFill>
            </a:endParaRPr>
          </a:p>
        </p:txBody>
      </p:sp>
      <p:sp>
        <p:nvSpPr>
          <p:cNvPr id="2" name="Title 1"/>
          <p:cNvSpPr>
            <a:spLocks noGrp="1"/>
          </p:cNvSpPr>
          <p:nvPr>
            <p:ph type="ctrTitle"/>
          </p:nvPr>
        </p:nvSpPr>
        <p:spPr>
          <a:xfrm>
            <a:off x="252413" y="355603"/>
            <a:ext cx="8642349" cy="658395"/>
          </a:xfrm>
        </p:spPr>
        <p:txBody>
          <a:bodyPr lIns="0" tIns="0" rIns="0" bIns="0" anchor="t" anchorCtr="0">
            <a:noAutofit/>
          </a:bodyPr>
          <a:lstStyle>
            <a:lvl1pPr algn="ctr">
              <a:defRPr sz="3200" b="0" i="0">
                <a:solidFill>
                  <a:srgbClr val="F7941E"/>
                </a:solidFill>
                <a:latin typeface="Bariol Regular"/>
                <a:cs typeface="Bariol Regular"/>
              </a:defRPr>
            </a:lvl1pPr>
          </a:lstStyle>
          <a:p>
            <a:r>
              <a:rPr lang="en-GB" dirty="0"/>
              <a:t>Click to edit Master title style</a:t>
            </a:r>
            <a:endParaRPr lang="en-US" dirty="0"/>
          </a:p>
        </p:txBody>
      </p:sp>
      <p:sp>
        <p:nvSpPr>
          <p:cNvPr id="3" name="Subtitle 2"/>
          <p:cNvSpPr>
            <a:spLocks noGrp="1"/>
          </p:cNvSpPr>
          <p:nvPr>
            <p:ph type="subTitle" idx="1"/>
          </p:nvPr>
        </p:nvSpPr>
        <p:spPr>
          <a:xfrm>
            <a:off x="252418" y="1221983"/>
            <a:ext cx="4228489" cy="4050815"/>
          </a:xfrm>
        </p:spPr>
        <p:txBody>
          <a:bodyPr lIns="0" tIns="0" rIns="0" bIns="0">
            <a:noAutofit/>
          </a:bodyPr>
          <a:lstStyle>
            <a:lvl1pPr marL="0" indent="0" algn="l">
              <a:spcBef>
                <a:spcPts val="640"/>
              </a:spcBef>
              <a:spcAft>
                <a:spcPts val="0"/>
              </a:spcAft>
              <a:buFont typeface="Arial"/>
              <a:buNone/>
              <a:defRPr sz="1600" b="0" i="0">
                <a:solidFill>
                  <a:srgbClr val="2B2D2C"/>
                </a:solidFill>
                <a:latin typeface="Bariol Regular"/>
                <a:cs typeface="Bariol Regular"/>
              </a:defRPr>
            </a:lvl1pPr>
            <a:lvl2pPr marL="609515" indent="0" algn="ctr">
              <a:buNone/>
              <a:defRPr>
                <a:solidFill>
                  <a:schemeClr val="tx1">
                    <a:tint val="75000"/>
                  </a:schemeClr>
                </a:solidFill>
              </a:defRPr>
            </a:lvl2pPr>
            <a:lvl3pPr marL="1219032" indent="0" algn="ctr">
              <a:buNone/>
              <a:defRPr>
                <a:solidFill>
                  <a:schemeClr val="tx1">
                    <a:tint val="75000"/>
                  </a:schemeClr>
                </a:solidFill>
              </a:defRPr>
            </a:lvl3pPr>
            <a:lvl4pPr marL="1828548" indent="0" algn="ctr">
              <a:buNone/>
              <a:defRPr>
                <a:solidFill>
                  <a:schemeClr val="tx1">
                    <a:tint val="75000"/>
                  </a:schemeClr>
                </a:solidFill>
              </a:defRPr>
            </a:lvl4pPr>
            <a:lvl5pPr marL="2438063" indent="0" algn="ctr">
              <a:buNone/>
              <a:defRPr>
                <a:solidFill>
                  <a:schemeClr val="tx1">
                    <a:tint val="75000"/>
                  </a:schemeClr>
                </a:solidFill>
              </a:defRPr>
            </a:lvl5pPr>
            <a:lvl6pPr marL="3047578" indent="0" algn="ctr">
              <a:buNone/>
              <a:defRPr>
                <a:solidFill>
                  <a:schemeClr val="tx1">
                    <a:tint val="75000"/>
                  </a:schemeClr>
                </a:solidFill>
              </a:defRPr>
            </a:lvl6pPr>
            <a:lvl7pPr marL="3657095" indent="0" algn="ctr">
              <a:buNone/>
              <a:defRPr>
                <a:solidFill>
                  <a:schemeClr val="tx1">
                    <a:tint val="75000"/>
                  </a:schemeClr>
                </a:solidFill>
              </a:defRPr>
            </a:lvl7pPr>
            <a:lvl8pPr marL="4266609" indent="0" algn="ctr">
              <a:buNone/>
              <a:defRPr>
                <a:solidFill>
                  <a:schemeClr val="tx1">
                    <a:tint val="75000"/>
                  </a:schemeClr>
                </a:solidFill>
              </a:defRPr>
            </a:lvl8pPr>
            <a:lvl9pPr marL="4876125" indent="0" algn="ctr">
              <a:buNone/>
              <a:defRPr>
                <a:solidFill>
                  <a:schemeClr val="tx1">
                    <a:tint val="75000"/>
                  </a:schemeClr>
                </a:solidFill>
              </a:defRPr>
            </a:lvl9pPr>
          </a:lstStyle>
          <a:p>
            <a:r>
              <a:rPr lang="en-GB" dirty="0"/>
              <a:t>Click to edit Master subtitle style</a:t>
            </a:r>
            <a:endParaRPr lang="en-US" dirty="0"/>
          </a:p>
        </p:txBody>
      </p:sp>
      <p:pic>
        <p:nvPicPr>
          <p:cNvPr id="8" name="Picture 7" descr="Kafoodle Master White for PC.png"/>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252414" y="6121896"/>
            <a:ext cx="900000" cy="384391"/>
          </a:xfrm>
          <a:prstGeom prst="rect">
            <a:avLst/>
          </a:prstGeom>
          <a:noFill/>
          <a:ln>
            <a:noFill/>
          </a:ln>
        </p:spPr>
      </p:pic>
      <p:sp>
        <p:nvSpPr>
          <p:cNvPr id="10" name="Text Placeholder 9"/>
          <p:cNvSpPr>
            <a:spLocks noGrp="1"/>
          </p:cNvSpPr>
          <p:nvPr>
            <p:ph type="body" sz="quarter" idx="10"/>
          </p:nvPr>
        </p:nvSpPr>
        <p:spPr>
          <a:xfrm>
            <a:off x="1904929" y="6023308"/>
            <a:ext cx="5368423" cy="482977"/>
          </a:xfrm>
        </p:spPr>
        <p:txBody>
          <a:bodyPr anchor="t">
            <a:noAutofit/>
          </a:bodyPr>
          <a:lstStyle>
            <a:lvl1pPr marL="0" indent="0" algn="ctr">
              <a:buNone/>
              <a:defRPr sz="1600" b="0" i="0">
                <a:solidFill>
                  <a:schemeClr val="bg1"/>
                </a:solidFill>
                <a:latin typeface="Bariol Regular"/>
                <a:cs typeface="Bariol Regular"/>
              </a:defRPr>
            </a:lvl1pPr>
            <a:lvl2pPr marL="609515" indent="0">
              <a:buNone/>
              <a:defRPr sz="2667" b="1" i="0">
                <a:latin typeface="Proxima Nova"/>
                <a:cs typeface="Proxima Nova"/>
              </a:defRPr>
            </a:lvl2pPr>
            <a:lvl3pPr marL="1219031" indent="0">
              <a:buNone/>
              <a:defRPr sz="2667" b="1" i="0">
                <a:latin typeface="Proxima Nova"/>
                <a:cs typeface="Proxima Nova"/>
              </a:defRPr>
            </a:lvl3pPr>
            <a:lvl4pPr marL="1828546" indent="0">
              <a:buNone/>
              <a:defRPr sz="2667" b="1" i="0">
                <a:latin typeface="Proxima Nova"/>
                <a:cs typeface="Proxima Nova"/>
              </a:defRPr>
            </a:lvl4pPr>
            <a:lvl5pPr marL="2438063" indent="0">
              <a:buNone/>
              <a:defRPr sz="2667" b="1" i="0">
                <a:latin typeface="Proxima Nova"/>
                <a:cs typeface="Proxima Nova"/>
              </a:defRPr>
            </a:lvl5pPr>
          </a:lstStyle>
          <a:p>
            <a:pPr lvl="0"/>
            <a:endParaRPr lang="en-US" dirty="0"/>
          </a:p>
        </p:txBody>
      </p:sp>
      <p:sp>
        <p:nvSpPr>
          <p:cNvPr id="6" name="Text Placeholder 5"/>
          <p:cNvSpPr>
            <a:spLocks noGrp="1"/>
          </p:cNvSpPr>
          <p:nvPr>
            <p:ph type="body" sz="quarter" idx="11"/>
          </p:nvPr>
        </p:nvSpPr>
        <p:spPr>
          <a:xfrm>
            <a:off x="4682941" y="1221984"/>
            <a:ext cx="4211822" cy="4050813"/>
          </a:xfrm>
        </p:spPr>
        <p:txBody>
          <a:bodyPr lIns="0" tIns="0" rIns="0" bIns="0">
            <a:noAutofit/>
          </a:bodyPr>
          <a:lstStyle>
            <a:lvl1pPr marL="0" indent="0">
              <a:spcBef>
                <a:spcPts val="0"/>
              </a:spcBef>
              <a:buNone/>
              <a:defRPr sz="1600" b="0" i="0">
                <a:solidFill>
                  <a:srgbClr val="2B2D2C"/>
                </a:solidFill>
                <a:latin typeface="Bariol Regular"/>
                <a:cs typeface="Bariol Regular"/>
              </a:defRPr>
            </a:lvl1pPr>
            <a:lvl2pPr marL="609515" indent="0">
              <a:buNone/>
              <a:defRPr sz="1600">
                <a:latin typeface="Proxima Nova"/>
                <a:cs typeface="Proxima Nova"/>
              </a:defRPr>
            </a:lvl2pPr>
            <a:lvl3pPr marL="1219031" indent="0">
              <a:buNone/>
              <a:defRPr sz="1600">
                <a:latin typeface="Proxima Nova"/>
                <a:cs typeface="Proxima Nova"/>
              </a:defRPr>
            </a:lvl3pPr>
            <a:lvl4pPr marL="1828546" indent="0">
              <a:buNone/>
              <a:defRPr sz="1600">
                <a:latin typeface="Proxima Nova"/>
                <a:cs typeface="Proxima Nova"/>
              </a:defRPr>
            </a:lvl4pPr>
            <a:lvl5pPr marL="2438063" indent="0">
              <a:buNone/>
              <a:defRPr sz="1600">
                <a:latin typeface="Proxima Nova"/>
                <a:cs typeface="Proxima Nova"/>
              </a:defRPr>
            </a:lvl5pPr>
          </a:lstStyle>
          <a:p>
            <a:pPr lvl="0"/>
            <a:r>
              <a:rPr lang="en-GB" dirty="0"/>
              <a:t>Click to edit Master text styles</a:t>
            </a:r>
          </a:p>
        </p:txBody>
      </p:sp>
      <p:pic>
        <p:nvPicPr>
          <p:cNvPr id="11" name="Picture 10" descr="Kafoodle_App_HEART_LOGO_WHITE.png"/>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573753" y="6121889"/>
            <a:ext cx="324000" cy="417740"/>
          </a:xfrm>
          <a:prstGeom prst="rect">
            <a:avLst/>
          </a:prstGeom>
        </p:spPr>
      </p:pic>
    </p:spTree>
    <p:extLst>
      <p:ext uri="{BB962C8B-B14F-4D97-AF65-F5344CB8AC3E}">
        <p14:creationId xmlns:p14="http://schemas.microsoft.com/office/powerpoint/2010/main" xmlns="" val="1607398352"/>
      </p:ext>
    </p:extLst>
  </p:cSld>
  <p:clrMapOvr>
    <a:masterClrMapping/>
  </p:clrMapOvr>
  <mc:AlternateContent xmlns:mc="http://schemas.openxmlformats.org/markup-compatibility/2006">
    <mc:Choice xmlns:p14="http://schemas.microsoft.com/office/powerpoint/2010/main" xmlns="" Requires="p14">
      <p:transition spd="slow" p14:dur="1500">
        <p:fade/>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977A285-3A2E-49D0-996B-9AE4F9B75E2F}" type="datetimeFigureOut">
              <a:rPr lang="en-US" smtClean="0">
                <a:solidFill>
                  <a:prstClr val="black">
                    <a:tint val="75000"/>
                  </a:prstClr>
                </a:solidFill>
              </a:rPr>
              <a:pPr/>
              <a:t>10/17/2018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489B681-A254-4EC7-B99D-79E0E024A8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40067943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977A285-3A2E-49D0-996B-9AE4F9B75E2F}" type="datetimeFigureOut">
              <a:rPr lang="en-US" smtClean="0">
                <a:solidFill>
                  <a:prstClr val="black">
                    <a:tint val="75000"/>
                  </a:prstClr>
                </a:solidFill>
              </a:rPr>
              <a:pPr/>
              <a:t>10/17/2018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489B681-A254-4EC7-B99D-79E0E024A8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3898825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77A285-3A2E-49D0-996B-9AE4F9B75E2F}" type="datetimeFigureOut">
              <a:rPr lang="en-US" smtClean="0">
                <a:solidFill>
                  <a:prstClr val="black">
                    <a:tint val="75000"/>
                  </a:prstClr>
                </a:solidFill>
              </a:rPr>
              <a:pPr/>
              <a:t>10/17/2018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489B681-A254-4EC7-B99D-79E0E024A8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947654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977A285-3A2E-49D0-996B-9AE4F9B75E2F}" type="datetimeFigureOut">
              <a:rPr lang="en-US" smtClean="0">
                <a:solidFill>
                  <a:prstClr val="black">
                    <a:tint val="75000"/>
                  </a:prstClr>
                </a:solidFill>
              </a:rPr>
              <a:pPr/>
              <a:t>10/17/2018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489B681-A254-4EC7-B99D-79E0E024A8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5945572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977A285-3A2E-49D0-996B-9AE4F9B75E2F}" type="datetimeFigureOut">
              <a:rPr lang="en-US" smtClean="0">
                <a:solidFill>
                  <a:prstClr val="black">
                    <a:tint val="75000"/>
                  </a:prstClr>
                </a:solidFill>
              </a:rPr>
              <a:pPr/>
              <a:t>10/17/2018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489B681-A254-4EC7-B99D-79E0E024A8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7825278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977A285-3A2E-49D0-996B-9AE4F9B75E2F}" type="datetimeFigureOut">
              <a:rPr lang="en-US" smtClean="0">
                <a:solidFill>
                  <a:prstClr val="black">
                    <a:tint val="75000"/>
                  </a:prstClr>
                </a:solidFill>
              </a:rPr>
              <a:pPr/>
              <a:t>10/17/2018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489B681-A254-4EC7-B99D-79E0E024A8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7757413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A285-3A2E-49D0-996B-9AE4F9B75E2F}" type="datetimeFigureOut">
              <a:rPr lang="en-US" smtClean="0">
                <a:solidFill>
                  <a:prstClr val="black">
                    <a:tint val="75000"/>
                  </a:prstClr>
                </a:solidFill>
              </a:rPr>
              <a:pPr/>
              <a:t>10/17/2018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489B681-A254-4EC7-B99D-79E0E024A8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3917661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77A285-3A2E-49D0-996B-9AE4F9B75E2F}" type="datetimeFigureOut">
              <a:rPr lang="en-US" smtClean="0">
                <a:solidFill>
                  <a:prstClr val="black">
                    <a:tint val="75000"/>
                  </a:prstClr>
                </a:solidFill>
              </a:rPr>
              <a:pPr/>
              <a:t>10/17/2018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489B681-A254-4EC7-B99D-79E0E024A8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776451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7"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5"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B4CF87-C2F7-45A9-823D-CF7681ED08D5}" type="datetimeFigureOut">
              <a:rPr lang="en-GB" smtClean="0"/>
              <a:pPr/>
              <a:t>17/10/2018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41059236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77A285-3A2E-49D0-996B-9AE4F9B75E2F}" type="datetimeFigureOut">
              <a:rPr lang="en-US" smtClean="0">
                <a:solidFill>
                  <a:prstClr val="black">
                    <a:tint val="75000"/>
                  </a:prstClr>
                </a:solidFill>
              </a:rPr>
              <a:pPr/>
              <a:t>10/17/2018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489B681-A254-4EC7-B99D-79E0E024A8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1130989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977A285-3A2E-49D0-996B-9AE4F9B75E2F}" type="datetimeFigureOut">
              <a:rPr lang="en-US" smtClean="0">
                <a:solidFill>
                  <a:prstClr val="black">
                    <a:tint val="75000"/>
                  </a:prstClr>
                </a:solidFill>
              </a:rPr>
              <a:pPr/>
              <a:t>10/17/2018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489B681-A254-4EC7-B99D-79E0E024A8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3835205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977A285-3A2E-49D0-996B-9AE4F9B75E2F}" type="datetimeFigureOut">
              <a:rPr lang="en-US" smtClean="0">
                <a:solidFill>
                  <a:prstClr val="black">
                    <a:tint val="75000"/>
                  </a:prstClr>
                </a:solidFill>
              </a:rPr>
              <a:pPr/>
              <a:t>10/17/2018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489B681-A254-4EC7-B99D-79E0E024A81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5020374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829AA8-3984-4858-9E8B-364E1BA11F7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FF2B0157-18B8-420B-83D3-0FC318AE521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7C18DB7B-D75F-403F-A9FE-B923B29F2ADC}"/>
              </a:ext>
            </a:extLst>
          </p:cNvPr>
          <p:cNvSpPr>
            <a:spLocks noGrp="1"/>
          </p:cNvSpPr>
          <p:nvPr>
            <p:ph type="dt" sz="half" idx="10"/>
          </p:nvPr>
        </p:nvSpPr>
        <p:spPr/>
        <p:txBody>
          <a:bodyPr/>
          <a:lstStyle/>
          <a:p>
            <a:fld id="{C3FFE6D3-C432-48D0-BCF8-5FD5C530A906}" type="datetimeFigureOut">
              <a:rPr lang="en-GB" smtClean="0">
                <a:solidFill>
                  <a:prstClr val="black">
                    <a:tint val="75000"/>
                  </a:prstClr>
                </a:solidFill>
              </a:rPr>
              <a:pPr/>
              <a:t>17/10/2018</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99167C8C-A259-47CF-99BA-B9279E667BFC}"/>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62D30561-9FA0-4A52-BEF0-CD9AFF5C6C8B}"/>
              </a:ext>
            </a:extLst>
          </p:cNvPr>
          <p:cNvSpPr>
            <a:spLocks noGrp="1"/>
          </p:cNvSpPr>
          <p:nvPr>
            <p:ph type="sldNum" sz="quarter" idx="12"/>
          </p:nvPr>
        </p:nvSpPr>
        <p:spPr/>
        <p:txBody>
          <a:bodyPr/>
          <a:lstStyle/>
          <a:p>
            <a:fld id="{1B01E821-1987-46D9-AAE5-BDC96121CA0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7808758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3CADD2-E9C3-447B-ADCE-1B7CC640C5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0F039B45-738A-4FA7-BAC2-6ECF0EA9953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507BADE-259F-47AA-9332-B10206B7FC48}"/>
              </a:ext>
            </a:extLst>
          </p:cNvPr>
          <p:cNvSpPr>
            <a:spLocks noGrp="1"/>
          </p:cNvSpPr>
          <p:nvPr>
            <p:ph type="dt" sz="half" idx="10"/>
          </p:nvPr>
        </p:nvSpPr>
        <p:spPr/>
        <p:txBody>
          <a:bodyPr/>
          <a:lstStyle/>
          <a:p>
            <a:fld id="{C3FFE6D3-C432-48D0-BCF8-5FD5C530A906}" type="datetimeFigureOut">
              <a:rPr lang="en-GB" smtClean="0">
                <a:solidFill>
                  <a:prstClr val="black">
                    <a:tint val="75000"/>
                  </a:prstClr>
                </a:solidFill>
              </a:rPr>
              <a:pPr/>
              <a:t>17/10/2018</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BB353E0F-EFF8-4DDD-B71D-D7D6535A5FF5}"/>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60C1F0B5-F40A-494D-973F-76810202E787}"/>
              </a:ext>
            </a:extLst>
          </p:cNvPr>
          <p:cNvSpPr>
            <a:spLocks noGrp="1"/>
          </p:cNvSpPr>
          <p:nvPr>
            <p:ph type="sldNum" sz="quarter" idx="12"/>
          </p:nvPr>
        </p:nvSpPr>
        <p:spPr/>
        <p:txBody>
          <a:bodyPr/>
          <a:lstStyle/>
          <a:p>
            <a:fld id="{1B01E821-1987-46D9-AAE5-BDC96121CA0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646680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B18847-1E33-453D-B9A4-FCF52A9FBB04}"/>
              </a:ext>
            </a:extLst>
          </p:cNvPr>
          <p:cNvSpPr>
            <a:spLocks noGrp="1"/>
          </p:cNvSpPr>
          <p:nvPr>
            <p:ph type="title"/>
          </p:nvPr>
        </p:nvSpPr>
        <p:spPr>
          <a:xfrm>
            <a:off x="623887"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28529462-4AD4-423C-A9CF-F629C6DA4C41}"/>
              </a:ext>
            </a:extLst>
          </p:cNvPr>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1514E86D-74D1-43DD-8BAB-BB1B4568D189}"/>
              </a:ext>
            </a:extLst>
          </p:cNvPr>
          <p:cNvSpPr>
            <a:spLocks noGrp="1"/>
          </p:cNvSpPr>
          <p:nvPr>
            <p:ph type="dt" sz="half" idx="10"/>
          </p:nvPr>
        </p:nvSpPr>
        <p:spPr/>
        <p:txBody>
          <a:bodyPr/>
          <a:lstStyle/>
          <a:p>
            <a:fld id="{C3FFE6D3-C432-48D0-BCF8-5FD5C530A906}" type="datetimeFigureOut">
              <a:rPr lang="en-GB" smtClean="0">
                <a:solidFill>
                  <a:prstClr val="black">
                    <a:tint val="75000"/>
                  </a:prstClr>
                </a:solidFill>
              </a:rPr>
              <a:pPr/>
              <a:t>17/10/2018</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3D7C0F02-26F5-4304-8F7E-A316E99E5E1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77554A2-A1DA-4F71-B1A8-6C6D0BEC72ED}"/>
              </a:ext>
            </a:extLst>
          </p:cNvPr>
          <p:cNvSpPr>
            <a:spLocks noGrp="1"/>
          </p:cNvSpPr>
          <p:nvPr>
            <p:ph type="sldNum" sz="quarter" idx="12"/>
          </p:nvPr>
        </p:nvSpPr>
        <p:spPr/>
        <p:txBody>
          <a:bodyPr/>
          <a:lstStyle/>
          <a:p>
            <a:fld id="{1B01E821-1987-46D9-AAE5-BDC96121CA0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6591470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C90C95-F954-4963-B85C-B79CAB8EBA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864234E-2639-450F-A94D-99D75CE67833}"/>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24B62DCC-E65D-414C-AC23-D83D675FFF1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1A2BE9FA-92DE-4F08-AE2B-A259FCC02E57}"/>
              </a:ext>
            </a:extLst>
          </p:cNvPr>
          <p:cNvSpPr>
            <a:spLocks noGrp="1"/>
          </p:cNvSpPr>
          <p:nvPr>
            <p:ph type="dt" sz="half" idx="10"/>
          </p:nvPr>
        </p:nvSpPr>
        <p:spPr/>
        <p:txBody>
          <a:bodyPr/>
          <a:lstStyle/>
          <a:p>
            <a:fld id="{C3FFE6D3-C432-48D0-BCF8-5FD5C530A906}" type="datetimeFigureOut">
              <a:rPr lang="en-GB" smtClean="0">
                <a:solidFill>
                  <a:prstClr val="black">
                    <a:tint val="75000"/>
                  </a:prstClr>
                </a:solidFill>
              </a:rPr>
              <a:pPr/>
              <a:t>17/10/2018</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2EA5D75A-E109-4B10-9E94-8A9AA5739F6C}"/>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4ADFB04A-FDA3-477B-BB86-22C20BDEFB66}"/>
              </a:ext>
            </a:extLst>
          </p:cNvPr>
          <p:cNvSpPr>
            <a:spLocks noGrp="1"/>
          </p:cNvSpPr>
          <p:nvPr>
            <p:ph type="sldNum" sz="quarter" idx="12"/>
          </p:nvPr>
        </p:nvSpPr>
        <p:spPr/>
        <p:txBody>
          <a:bodyPr/>
          <a:lstStyle/>
          <a:p>
            <a:fld id="{1B01E821-1987-46D9-AAE5-BDC96121CA0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40513799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C5F857-416E-4059-89E5-A30931E4AA8D}"/>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58E61F64-9383-4EDE-A950-977D6AA33AC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D45C083C-203F-47D0-8A3C-5C593E5A2236}"/>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358197DC-D368-446B-84D2-F291A56AEDA2}"/>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67507B7-C33E-4EBE-8458-2202063FAAB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3EB03CF6-FA18-4827-8B5B-EC0AE841776D}"/>
              </a:ext>
            </a:extLst>
          </p:cNvPr>
          <p:cNvSpPr>
            <a:spLocks noGrp="1"/>
          </p:cNvSpPr>
          <p:nvPr>
            <p:ph type="dt" sz="half" idx="10"/>
          </p:nvPr>
        </p:nvSpPr>
        <p:spPr/>
        <p:txBody>
          <a:bodyPr/>
          <a:lstStyle/>
          <a:p>
            <a:fld id="{C3FFE6D3-C432-48D0-BCF8-5FD5C530A906}" type="datetimeFigureOut">
              <a:rPr lang="en-GB" smtClean="0">
                <a:solidFill>
                  <a:prstClr val="black">
                    <a:tint val="75000"/>
                  </a:prstClr>
                </a:solidFill>
              </a:rPr>
              <a:pPr/>
              <a:t>17/10/2018</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xmlns="" id="{AAC74FDD-7B4D-4DF1-90EC-611ABCE6A943}"/>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xmlns="" id="{37AB54B0-4534-444D-820A-178D383071C8}"/>
              </a:ext>
            </a:extLst>
          </p:cNvPr>
          <p:cNvSpPr>
            <a:spLocks noGrp="1"/>
          </p:cNvSpPr>
          <p:nvPr>
            <p:ph type="sldNum" sz="quarter" idx="12"/>
          </p:nvPr>
        </p:nvSpPr>
        <p:spPr/>
        <p:txBody>
          <a:bodyPr/>
          <a:lstStyle/>
          <a:p>
            <a:fld id="{1B01E821-1987-46D9-AAE5-BDC96121CA0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1178247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7DC775-387C-482E-9A80-C4A645DDBB9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674304BF-360F-4ADF-9C14-BD60D0962BED}"/>
              </a:ext>
            </a:extLst>
          </p:cNvPr>
          <p:cNvSpPr>
            <a:spLocks noGrp="1"/>
          </p:cNvSpPr>
          <p:nvPr>
            <p:ph type="dt" sz="half" idx="10"/>
          </p:nvPr>
        </p:nvSpPr>
        <p:spPr/>
        <p:txBody>
          <a:bodyPr/>
          <a:lstStyle/>
          <a:p>
            <a:fld id="{C3FFE6D3-C432-48D0-BCF8-5FD5C530A906}" type="datetimeFigureOut">
              <a:rPr lang="en-GB" smtClean="0">
                <a:solidFill>
                  <a:prstClr val="black">
                    <a:tint val="75000"/>
                  </a:prstClr>
                </a:solidFill>
              </a:rPr>
              <a:pPr/>
              <a:t>17/10/2018</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xmlns="" id="{F814E773-A250-4FEE-AA8E-1BBC0706ABE5}"/>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xmlns="" id="{A5007142-884E-4434-9338-1FF46069FA11}"/>
              </a:ext>
            </a:extLst>
          </p:cNvPr>
          <p:cNvSpPr>
            <a:spLocks noGrp="1"/>
          </p:cNvSpPr>
          <p:nvPr>
            <p:ph type="sldNum" sz="quarter" idx="12"/>
          </p:nvPr>
        </p:nvSpPr>
        <p:spPr/>
        <p:txBody>
          <a:bodyPr/>
          <a:lstStyle/>
          <a:p>
            <a:fld id="{1B01E821-1987-46D9-AAE5-BDC96121CA0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1693550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106D631-2311-4068-B9A7-A6708EDE7924}"/>
              </a:ext>
            </a:extLst>
          </p:cNvPr>
          <p:cNvSpPr>
            <a:spLocks noGrp="1"/>
          </p:cNvSpPr>
          <p:nvPr>
            <p:ph type="dt" sz="half" idx="10"/>
          </p:nvPr>
        </p:nvSpPr>
        <p:spPr/>
        <p:txBody>
          <a:bodyPr/>
          <a:lstStyle/>
          <a:p>
            <a:fld id="{C3FFE6D3-C432-48D0-BCF8-5FD5C530A906}" type="datetimeFigureOut">
              <a:rPr lang="en-GB" smtClean="0">
                <a:solidFill>
                  <a:prstClr val="black">
                    <a:tint val="75000"/>
                  </a:prstClr>
                </a:solidFill>
              </a:rPr>
              <a:pPr/>
              <a:t>17/10/2018</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xmlns="" id="{EF143D85-E2BF-4584-B9F7-EE84AB9D7447}"/>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xmlns="" id="{A84715EC-55D4-452B-B398-1CDDAF45C3C5}"/>
              </a:ext>
            </a:extLst>
          </p:cNvPr>
          <p:cNvSpPr>
            <a:spLocks noGrp="1"/>
          </p:cNvSpPr>
          <p:nvPr>
            <p:ph type="sldNum" sz="quarter" idx="12"/>
          </p:nvPr>
        </p:nvSpPr>
        <p:spPr/>
        <p:txBody>
          <a:bodyPr/>
          <a:lstStyle/>
          <a:p>
            <a:fld id="{1B01E821-1987-46D9-AAE5-BDC96121CA0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342321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4"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200"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2"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13526"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B4CF87-C2F7-45A9-823D-CF7681ED08D5}" type="datetimeFigureOut">
              <a:rPr lang="en-GB" smtClean="0"/>
              <a:pPr/>
              <a:t>17/10/2018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27876004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F8265F-4F18-410F-AF74-34F04B750464}"/>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900D289-7F4B-4E72-A0C0-DB6442A871D3}"/>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05726064-7190-466A-8C22-B8B684206FE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12661E9-22EF-4DCA-80A8-23E913B2684A}"/>
              </a:ext>
            </a:extLst>
          </p:cNvPr>
          <p:cNvSpPr>
            <a:spLocks noGrp="1"/>
          </p:cNvSpPr>
          <p:nvPr>
            <p:ph type="dt" sz="half" idx="10"/>
          </p:nvPr>
        </p:nvSpPr>
        <p:spPr/>
        <p:txBody>
          <a:bodyPr/>
          <a:lstStyle/>
          <a:p>
            <a:fld id="{C3FFE6D3-C432-48D0-BCF8-5FD5C530A906}" type="datetimeFigureOut">
              <a:rPr lang="en-GB" smtClean="0">
                <a:solidFill>
                  <a:prstClr val="black">
                    <a:tint val="75000"/>
                  </a:prstClr>
                </a:solidFill>
              </a:rPr>
              <a:pPr/>
              <a:t>17/10/2018</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F339BC67-2DCF-4D37-B96E-8D3A019A0C2F}"/>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2FDAD53D-33CC-45BF-BB40-1AC632A06C6C}"/>
              </a:ext>
            </a:extLst>
          </p:cNvPr>
          <p:cNvSpPr>
            <a:spLocks noGrp="1"/>
          </p:cNvSpPr>
          <p:nvPr>
            <p:ph type="sldNum" sz="quarter" idx="12"/>
          </p:nvPr>
        </p:nvSpPr>
        <p:spPr/>
        <p:txBody>
          <a:bodyPr/>
          <a:lstStyle/>
          <a:p>
            <a:fld id="{1B01E821-1987-46D9-AAE5-BDC96121CA0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40503964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44534-A829-4AF0-845F-C0E134E04C4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EA3B7589-491A-416A-9346-FA9DDDEBEC5E}"/>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19A5BC59-106A-4EAC-89F8-7864602DCA0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956902D-FE87-421B-95F7-4FC3D7C2180E}"/>
              </a:ext>
            </a:extLst>
          </p:cNvPr>
          <p:cNvSpPr>
            <a:spLocks noGrp="1"/>
          </p:cNvSpPr>
          <p:nvPr>
            <p:ph type="dt" sz="half" idx="10"/>
          </p:nvPr>
        </p:nvSpPr>
        <p:spPr/>
        <p:txBody>
          <a:bodyPr/>
          <a:lstStyle/>
          <a:p>
            <a:fld id="{C3FFE6D3-C432-48D0-BCF8-5FD5C530A906}" type="datetimeFigureOut">
              <a:rPr lang="en-GB" smtClean="0">
                <a:solidFill>
                  <a:prstClr val="black">
                    <a:tint val="75000"/>
                  </a:prstClr>
                </a:solidFill>
              </a:rPr>
              <a:pPr/>
              <a:t>17/10/2018</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12E4F055-0FCE-4C90-A847-4CA4A15C182B}"/>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A711242F-50FC-4A5D-B485-9C31C0B981B4}"/>
              </a:ext>
            </a:extLst>
          </p:cNvPr>
          <p:cNvSpPr>
            <a:spLocks noGrp="1"/>
          </p:cNvSpPr>
          <p:nvPr>
            <p:ph type="sldNum" sz="quarter" idx="12"/>
          </p:nvPr>
        </p:nvSpPr>
        <p:spPr/>
        <p:txBody>
          <a:bodyPr/>
          <a:lstStyle/>
          <a:p>
            <a:fld id="{1B01E821-1987-46D9-AAE5-BDC96121CA0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4506496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825230-585B-4391-BE3F-9CE36E25914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5CC53D25-309B-4803-9911-5F29B555AA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3819562-0BD2-4357-B298-7E9B28E351AF}"/>
              </a:ext>
            </a:extLst>
          </p:cNvPr>
          <p:cNvSpPr>
            <a:spLocks noGrp="1"/>
          </p:cNvSpPr>
          <p:nvPr>
            <p:ph type="dt" sz="half" idx="10"/>
          </p:nvPr>
        </p:nvSpPr>
        <p:spPr/>
        <p:txBody>
          <a:bodyPr/>
          <a:lstStyle/>
          <a:p>
            <a:fld id="{C3FFE6D3-C432-48D0-BCF8-5FD5C530A906}" type="datetimeFigureOut">
              <a:rPr lang="en-GB" smtClean="0">
                <a:solidFill>
                  <a:prstClr val="black">
                    <a:tint val="75000"/>
                  </a:prstClr>
                </a:solidFill>
              </a:rPr>
              <a:pPr/>
              <a:t>17/10/2018</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9DA7D420-02B4-4DA4-BF29-E6BE877C090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1EC1C606-5EFA-40EB-A3EB-D6919C7C4B58}"/>
              </a:ext>
            </a:extLst>
          </p:cNvPr>
          <p:cNvSpPr>
            <a:spLocks noGrp="1"/>
          </p:cNvSpPr>
          <p:nvPr>
            <p:ph type="sldNum" sz="quarter" idx="12"/>
          </p:nvPr>
        </p:nvSpPr>
        <p:spPr/>
        <p:txBody>
          <a:bodyPr/>
          <a:lstStyle/>
          <a:p>
            <a:fld id="{1B01E821-1987-46D9-AAE5-BDC96121CA0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5643371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E818955-C442-4BAA-87C9-871F6742C04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274D2FBF-8AE3-42F0-80FE-C3B9890B2D7E}"/>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378B316-FADE-44A4-BA40-D696F0DFE6AE}"/>
              </a:ext>
            </a:extLst>
          </p:cNvPr>
          <p:cNvSpPr>
            <a:spLocks noGrp="1"/>
          </p:cNvSpPr>
          <p:nvPr>
            <p:ph type="dt" sz="half" idx="10"/>
          </p:nvPr>
        </p:nvSpPr>
        <p:spPr/>
        <p:txBody>
          <a:bodyPr/>
          <a:lstStyle/>
          <a:p>
            <a:fld id="{C3FFE6D3-C432-48D0-BCF8-5FD5C530A906}" type="datetimeFigureOut">
              <a:rPr lang="en-GB" smtClean="0">
                <a:solidFill>
                  <a:prstClr val="black">
                    <a:tint val="75000"/>
                  </a:prstClr>
                </a:solidFill>
              </a:rPr>
              <a:pPr/>
              <a:t>17/10/2018</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FADFD85E-1873-4EC7-AC63-03A10EBA90A8}"/>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CBEEDA2A-5F16-4457-AAD8-5CD5963C7B31}"/>
              </a:ext>
            </a:extLst>
          </p:cNvPr>
          <p:cNvSpPr>
            <a:spLocks noGrp="1"/>
          </p:cNvSpPr>
          <p:nvPr>
            <p:ph type="sldNum" sz="quarter" idx="12"/>
          </p:nvPr>
        </p:nvSpPr>
        <p:spPr/>
        <p:txBody>
          <a:bodyPr/>
          <a:lstStyle/>
          <a:p>
            <a:fld id="{1B01E821-1987-46D9-AAE5-BDC96121CA0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92427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8"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B4CF87-C2F7-45A9-823D-CF7681ED08D5}" type="datetimeFigureOut">
              <a:rPr lang="en-GB" smtClean="0"/>
              <a:pPr/>
              <a:t>17/10/2018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2481488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4"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200"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2"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B4CF87-C2F7-45A9-823D-CF7681ED08D5}" type="datetimeFigureOut">
              <a:rPr lang="en-GB" smtClean="0"/>
              <a:pPr/>
              <a:t>17/10/2018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2176345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7" y="685802"/>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5"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5"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B4CF87-C2F7-45A9-823D-CF7681ED08D5}" type="datetimeFigureOut">
              <a:rPr lang="en-GB" smtClean="0"/>
              <a:pPr/>
              <a:t>17/10/2018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1168859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B4CF87-C2F7-45A9-823D-CF7681ED08D5}" type="datetimeFigureOut">
              <a:rPr lang="en-GB" smtClean="0"/>
              <a:pPr/>
              <a:t>17/10/2018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3870428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6"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7" y="685800"/>
            <a:ext cx="601637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B4CF87-C2F7-45A9-823D-CF7681ED08D5}" type="datetimeFigureOut">
              <a:rPr lang="en-GB" smtClean="0"/>
              <a:pPr/>
              <a:t>17/10/2018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1579056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and Content (no arrow)">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02D5018-2030-2046-84FC-87E41EA86E42}" type="slidenum">
              <a:rPr lang="en-US" smtClean="0"/>
              <a:pPr/>
              <a:t>‹#›</a:t>
            </a:fld>
            <a:endParaRPr lang="en-US" dirty="0"/>
          </a:p>
        </p:txBody>
      </p:sp>
      <p:sp>
        <p:nvSpPr>
          <p:cNvPr id="4" name="Content Placeholder 2"/>
          <p:cNvSpPr>
            <a:spLocks noGrp="1"/>
          </p:cNvSpPr>
          <p:nvPr>
            <p:ph idx="1"/>
          </p:nvPr>
        </p:nvSpPr>
        <p:spPr>
          <a:xfrm>
            <a:off x="457203" y="1680295"/>
            <a:ext cx="7841707" cy="3950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316564220"/>
      </p:ext>
    </p:extLst>
  </p:cSld>
  <p:clrMapOvr>
    <a:overrideClrMapping bg1="lt1" tx1="dk1" bg2="lt2" tx2="dk2" accent1="accent1" accent2="accent2" accent3="accent3" accent4="accent4" accent5="accent5" accent6="accent6" hlink="hlink" folHlink="folHlink"/>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4" descr="Page Graphic.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875" y="158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4" name="Rectangle 22"/>
          <p:cNvSpPr>
            <a:spLocks noGrp="1" noChangeArrowheads="1"/>
          </p:cNvSpPr>
          <p:nvPr>
            <p:ph type="ctrTitle" sz="quarter"/>
          </p:nvPr>
        </p:nvSpPr>
        <p:spPr>
          <a:xfrm>
            <a:off x="466726" y="1520825"/>
            <a:ext cx="5618163" cy="755650"/>
          </a:xfrm>
          <a:prstGeom prst="rect">
            <a:avLst/>
          </a:prstGeom>
        </p:spPr>
        <p:txBody>
          <a:bodyPr wrap="square" lIns="91440" tIns="45720" rIns="91440" bIns="45720" anchor="t"/>
          <a:lstStyle>
            <a:lvl1pPr>
              <a:defRPr sz="3200"/>
            </a:lvl1pPr>
          </a:lstStyle>
          <a:p>
            <a:r>
              <a:rPr lang="en-US" dirty="0"/>
              <a:t>Click to edit Master title style</a:t>
            </a:r>
            <a:endParaRPr lang="en-GB" dirty="0"/>
          </a:p>
        </p:txBody>
      </p:sp>
      <p:sp>
        <p:nvSpPr>
          <p:cNvPr id="3095" name="Rectangle 23"/>
          <p:cNvSpPr>
            <a:spLocks noGrp="1" noChangeArrowheads="1"/>
          </p:cNvSpPr>
          <p:nvPr>
            <p:ph type="subTitle" sz="quarter" idx="1"/>
          </p:nvPr>
        </p:nvSpPr>
        <p:spPr>
          <a:xfrm>
            <a:off x="468313" y="2060575"/>
            <a:ext cx="5618162" cy="1130300"/>
          </a:xfrm>
        </p:spPr>
        <p:txBody>
          <a:bodyPr/>
          <a:lstStyle>
            <a:lvl1pPr>
              <a:defRPr/>
            </a:lvl1pPr>
          </a:lstStyle>
          <a:p>
            <a:r>
              <a:rPr lang="en-US"/>
              <a:t>Click to edit Master subtitle style</a:t>
            </a:r>
            <a:endParaRPr lang="en-GB"/>
          </a:p>
        </p:txBody>
      </p:sp>
      <p:pic>
        <p:nvPicPr>
          <p:cNvPr id="8" name="Picture 22" descr="Age UK ILL Logo CMYK C RGB 900dpi 50mm">
            <a:extLst>
              <a:ext uri="{FF2B5EF4-FFF2-40B4-BE49-F238E27FC236}">
                <a16:creationId xmlns:a16="http://schemas.microsoft.com/office/drawing/2014/main" xmlns="" id="{23D4D17B-0893-48CA-93B9-10B197420E3E}"/>
              </a:ext>
            </a:extLst>
          </p:cNvPr>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511882" y="449699"/>
            <a:ext cx="1224136" cy="682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Content Placeholder 10">
            <a:extLst>
              <a:ext uri="{FF2B5EF4-FFF2-40B4-BE49-F238E27FC236}">
                <a16:creationId xmlns:a16="http://schemas.microsoft.com/office/drawing/2014/main" xmlns="" id="{5172D431-8341-435B-AA3B-31C90B4D0F03}"/>
              </a:ext>
            </a:extLst>
          </p:cNvPr>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r="64894" b="11248"/>
          <a:stretch/>
        </p:blipFill>
        <p:spPr>
          <a:xfrm>
            <a:off x="4917496" y="359576"/>
            <a:ext cx="1965176" cy="833711"/>
          </a:xfrm>
          <a:prstGeom prst="rect">
            <a:avLst/>
          </a:prstGeom>
        </p:spPr>
      </p:pic>
      <p:pic>
        <p:nvPicPr>
          <p:cNvPr id="12" name="Picture 11">
            <a:extLst>
              <a:ext uri="{FF2B5EF4-FFF2-40B4-BE49-F238E27FC236}">
                <a16:creationId xmlns:a16="http://schemas.microsoft.com/office/drawing/2014/main" xmlns="" id="{DB8E7E92-22E7-4667-8E65-E8233F9CE20E}"/>
              </a:ext>
            </a:extLst>
          </p:cNvPr>
          <p:cNvPicPr>
            <a:picLocks noChangeAspect="1"/>
          </p:cNvPicPr>
          <p:nvPr userDrawn="1"/>
        </p:nvPicPr>
        <p:blipFill rotWithShape="1">
          <a:blip r:embed="rId5" cstate="print">
            <a:extLst>
              <a:ext uri="{28A0092B-C50C-407E-A947-70E740481C1C}">
                <a14:useLocalDpi xmlns:a14="http://schemas.microsoft.com/office/drawing/2010/main" xmlns="" val="0"/>
              </a:ext>
            </a:extLst>
          </a:blip>
          <a:srcRect l="61478" b="13931"/>
          <a:stretch/>
        </p:blipFill>
        <p:spPr>
          <a:xfrm>
            <a:off x="2051720" y="359574"/>
            <a:ext cx="2174787" cy="773109"/>
          </a:xfrm>
          <a:prstGeom prst="rect">
            <a:avLst/>
          </a:prstGeom>
        </p:spPr>
      </p:pic>
      <p:pic>
        <p:nvPicPr>
          <p:cNvPr id="13" name="Picture 12">
            <a:extLst>
              <a:ext uri="{FF2B5EF4-FFF2-40B4-BE49-F238E27FC236}">
                <a16:creationId xmlns:a16="http://schemas.microsoft.com/office/drawing/2014/main" xmlns="" id="{F0908CC1-A21D-439E-8699-FB96DA71A654}"/>
              </a:ext>
            </a:extLst>
          </p:cNvPr>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7606359" y="356396"/>
            <a:ext cx="891766" cy="882542"/>
          </a:xfrm>
          <a:prstGeom prst="rect">
            <a:avLst/>
          </a:prstGeom>
          <a:noFill/>
          <a:ln>
            <a:noFill/>
          </a:ln>
        </p:spPr>
      </p:pic>
    </p:spTree>
    <p:extLst>
      <p:ext uri="{BB962C8B-B14F-4D97-AF65-F5344CB8AC3E}">
        <p14:creationId xmlns:p14="http://schemas.microsoft.com/office/powerpoint/2010/main" xmlns="" val="3359075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6"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6" y="2667000"/>
            <a:ext cx="7704667" cy="333281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32" y="6108179"/>
            <a:ext cx="857473" cy="365125"/>
          </a:xfrm>
        </p:spPr>
        <p:txBody>
          <a:bodyPr/>
          <a:lstStyle/>
          <a:p>
            <a:fld id="{BFB4CF87-C2F7-45A9-823D-CF7681ED08D5}" type="datetimeFigureOut">
              <a:rPr lang="en-GB" smtClean="0"/>
              <a:pPr/>
              <a:t>17/10/2018</a:t>
            </a:fld>
            <a:endParaRPr lang="en-GB"/>
          </a:p>
        </p:txBody>
      </p:sp>
      <p:sp>
        <p:nvSpPr>
          <p:cNvPr id="5" name="Footer Placeholder 4"/>
          <p:cNvSpPr>
            <a:spLocks noGrp="1"/>
          </p:cNvSpPr>
          <p:nvPr>
            <p:ph type="ftr" sz="quarter" idx="11"/>
          </p:nvPr>
        </p:nvSpPr>
        <p:spPr>
          <a:xfrm>
            <a:off x="1972650" y="6108179"/>
            <a:ext cx="5314517" cy="365125"/>
          </a:xfrm>
        </p:spPr>
        <p:txBody>
          <a:bodyPr/>
          <a:lstStyle/>
          <a:p>
            <a:endParaRPr lang="en-GB"/>
          </a:p>
        </p:txBody>
      </p:sp>
      <p:sp>
        <p:nvSpPr>
          <p:cNvPr id="6" name="Slide Number Placeholder 5"/>
          <p:cNvSpPr>
            <a:spLocks noGrp="1"/>
          </p:cNvSpPr>
          <p:nvPr>
            <p:ph type="sldNum" sz="quarter" idx="12"/>
          </p:nvPr>
        </p:nvSpPr>
        <p:spPr>
          <a:xfrm>
            <a:off x="8258969" y="6108179"/>
            <a:ext cx="427833" cy="365125"/>
          </a:xfrm>
        </p:spPr>
        <p:txBody>
          <a:body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2295396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6456"/>
            <a:ext cx="6103938" cy="889000"/>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457201" y="2636912"/>
            <a:ext cx="7138988" cy="2520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a:defRPr/>
            </a:lvl1pPr>
          </a:lstStyle>
          <a:p>
            <a:fld id="{01275A67-71F5-465C-8189-6BEC4D99AD15}" type="slidenum">
              <a:rPr lang="en-GB" smtClean="0"/>
              <a:pPr/>
              <a:t>‹#›</a:t>
            </a:fld>
            <a:endParaRPr lang="en-GB"/>
          </a:p>
        </p:txBody>
      </p:sp>
      <p:sp>
        <p:nvSpPr>
          <p:cNvPr id="5" name="Date Placeholder 8"/>
          <p:cNvSpPr>
            <a:spLocks noGrp="1"/>
          </p:cNvSpPr>
          <p:nvPr>
            <p:ph type="dt" sz="half" idx="11"/>
          </p:nvPr>
        </p:nvSpPr>
        <p:spPr/>
        <p:txBody>
          <a:bodyPr/>
          <a:lstStyle>
            <a:lvl1pPr>
              <a:defRPr/>
            </a:lvl1pPr>
          </a:lstStyle>
          <a:p>
            <a:fld id="{2C7C5A65-3FCA-4654-8C39-26B9300279E9}" type="datetimeFigureOut">
              <a:rPr lang="en-GB" smtClean="0"/>
              <a:pPr/>
              <a:t>17/10/2018</a:t>
            </a:fld>
            <a:endParaRPr lang="en-GB"/>
          </a:p>
        </p:txBody>
      </p:sp>
      <p:sp>
        <p:nvSpPr>
          <p:cNvPr id="6"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xmlns="" val="2421276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1595" y="1484784"/>
            <a:ext cx="6103938" cy="889000"/>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457201" y="2924944"/>
            <a:ext cx="7138988" cy="318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a:defRPr/>
            </a:lvl1pPr>
          </a:lstStyle>
          <a:p>
            <a:fld id="{01275A67-71F5-465C-8189-6BEC4D99AD15}" type="slidenum">
              <a:rPr lang="en-GB" smtClean="0"/>
              <a:pPr/>
              <a:t>‹#›</a:t>
            </a:fld>
            <a:endParaRPr lang="en-GB"/>
          </a:p>
        </p:txBody>
      </p:sp>
      <p:sp>
        <p:nvSpPr>
          <p:cNvPr id="5" name="Date Placeholder 8"/>
          <p:cNvSpPr>
            <a:spLocks noGrp="1"/>
          </p:cNvSpPr>
          <p:nvPr>
            <p:ph type="dt" sz="half" idx="11"/>
          </p:nvPr>
        </p:nvSpPr>
        <p:spPr/>
        <p:txBody>
          <a:bodyPr/>
          <a:lstStyle>
            <a:lvl1pPr>
              <a:defRPr/>
            </a:lvl1pPr>
          </a:lstStyle>
          <a:p>
            <a:fld id="{2C7C5A65-3FCA-4654-8C39-26B9300279E9}" type="datetimeFigureOut">
              <a:rPr lang="en-GB" smtClean="0"/>
              <a:pPr/>
              <a:t>17/10/2018</a:t>
            </a:fld>
            <a:endParaRPr lang="en-GB"/>
          </a:p>
        </p:txBody>
      </p:sp>
      <p:sp>
        <p:nvSpPr>
          <p:cNvPr id="6"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xmlns="" val="633938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01275A67-71F5-465C-8189-6BEC4D99AD15}" type="slidenum">
              <a:rPr lang="en-GB" smtClean="0"/>
              <a:pPr/>
              <a:t>‹#›</a:t>
            </a:fld>
            <a:endParaRPr lang="en-GB"/>
          </a:p>
        </p:txBody>
      </p:sp>
      <p:sp>
        <p:nvSpPr>
          <p:cNvPr id="5" name="Date Placeholder 8"/>
          <p:cNvSpPr>
            <a:spLocks noGrp="1"/>
          </p:cNvSpPr>
          <p:nvPr>
            <p:ph type="dt" sz="half" idx="11"/>
          </p:nvPr>
        </p:nvSpPr>
        <p:spPr/>
        <p:txBody>
          <a:bodyPr/>
          <a:lstStyle>
            <a:lvl1pPr>
              <a:defRPr/>
            </a:lvl1pPr>
          </a:lstStyle>
          <a:p>
            <a:fld id="{2C7C5A65-3FCA-4654-8C39-26B9300279E9}" type="datetimeFigureOut">
              <a:rPr lang="en-GB" smtClean="0"/>
              <a:pPr/>
              <a:t>17/10/2018</a:t>
            </a:fld>
            <a:endParaRPr lang="en-GB"/>
          </a:p>
        </p:txBody>
      </p:sp>
      <p:sp>
        <p:nvSpPr>
          <p:cNvPr id="6"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xmlns="" val="3736301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68964"/>
            <a:ext cx="6103938" cy="889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1" y="2708324"/>
            <a:ext cx="3492500" cy="28089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102100" y="2708324"/>
            <a:ext cx="3494088" cy="28089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Slide Number Placeholder 5"/>
          <p:cNvSpPr>
            <a:spLocks noGrp="1"/>
          </p:cNvSpPr>
          <p:nvPr>
            <p:ph type="sldNum" sz="quarter" idx="10"/>
          </p:nvPr>
        </p:nvSpPr>
        <p:spPr/>
        <p:txBody>
          <a:bodyPr/>
          <a:lstStyle>
            <a:lvl1pPr>
              <a:defRPr/>
            </a:lvl1pPr>
          </a:lstStyle>
          <a:p>
            <a:fld id="{01275A67-71F5-465C-8189-6BEC4D99AD15}" type="slidenum">
              <a:rPr lang="en-GB" smtClean="0"/>
              <a:pPr/>
              <a:t>‹#›</a:t>
            </a:fld>
            <a:endParaRPr lang="en-GB"/>
          </a:p>
        </p:txBody>
      </p:sp>
      <p:sp>
        <p:nvSpPr>
          <p:cNvPr id="6" name="Date Placeholder 8"/>
          <p:cNvSpPr>
            <a:spLocks noGrp="1"/>
          </p:cNvSpPr>
          <p:nvPr>
            <p:ph type="dt" sz="half" idx="11"/>
          </p:nvPr>
        </p:nvSpPr>
        <p:spPr/>
        <p:txBody>
          <a:bodyPr/>
          <a:lstStyle>
            <a:lvl1pPr>
              <a:defRPr/>
            </a:lvl1pPr>
          </a:lstStyle>
          <a:p>
            <a:fld id="{2C7C5A65-3FCA-4654-8C39-26B9300279E9}" type="datetimeFigureOut">
              <a:rPr lang="en-GB" smtClean="0"/>
              <a:pPr/>
              <a:t>17/10/2018</a:t>
            </a:fld>
            <a:endParaRPr lang="en-GB"/>
          </a:p>
        </p:txBody>
      </p:sp>
      <p:sp>
        <p:nvSpPr>
          <p:cNvPr id="7"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xmlns="" val="2689218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7727" y="1340768"/>
            <a:ext cx="6103938" cy="889000"/>
          </a:xfrm>
          <a:prstGeom prst="rect">
            <a:avLst/>
          </a:prstGeom>
        </p:spPr>
        <p:txBody>
          <a:bodyPr/>
          <a:lstStyle>
            <a:lvl1pPr>
              <a:defRPr b="1" u="sng"/>
            </a:lvl1pPr>
          </a:lstStyle>
          <a:p>
            <a:r>
              <a:rPr lang="en-US" dirty="0"/>
              <a:t>Click to edit Master title style</a:t>
            </a:r>
            <a:endParaRPr lang="en-GB" dirty="0"/>
          </a:p>
        </p:txBody>
      </p:sp>
      <p:sp>
        <p:nvSpPr>
          <p:cNvPr id="3" name="Slide Number Placeholder 5"/>
          <p:cNvSpPr>
            <a:spLocks noGrp="1"/>
          </p:cNvSpPr>
          <p:nvPr>
            <p:ph type="sldNum" sz="quarter" idx="10"/>
          </p:nvPr>
        </p:nvSpPr>
        <p:spPr/>
        <p:txBody>
          <a:bodyPr/>
          <a:lstStyle>
            <a:lvl1pPr>
              <a:defRPr/>
            </a:lvl1pPr>
          </a:lstStyle>
          <a:p>
            <a:fld id="{01275A67-71F5-465C-8189-6BEC4D99AD15}" type="slidenum">
              <a:rPr lang="en-GB" smtClean="0"/>
              <a:pPr/>
              <a:t>‹#›</a:t>
            </a:fld>
            <a:endParaRPr lang="en-GB"/>
          </a:p>
        </p:txBody>
      </p:sp>
      <p:sp>
        <p:nvSpPr>
          <p:cNvPr id="4" name="Date Placeholder 8"/>
          <p:cNvSpPr>
            <a:spLocks noGrp="1"/>
          </p:cNvSpPr>
          <p:nvPr>
            <p:ph type="dt" sz="half" idx="11"/>
          </p:nvPr>
        </p:nvSpPr>
        <p:spPr/>
        <p:txBody>
          <a:bodyPr/>
          <a:lstStyle>
            <a:lvl1pPr>
              <a:defRPr/>
            </a:lvl1pPr>
          </a:lstStyle>
          <a:p>
            <a:fld id="{2C7C5A65-3FCA-4654-8C39-26B9300279E9}" type="datetimeFigureOut">
              <a:rPr lang="en-GB" smtClean="0"/>
              <a:pPr/>
              <a:t>17/10/2018</a:t>
            </a:fld>
            <a:endParaRPr lang="en-GB"/>
          </a:p>
        </p:txBody>
      </p:sp>
      <p:sp>
        <p:nvSpPr>
          <p:cNvPr id="5"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xmlns="" val="34886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01275A67-71F5-465C-8189-6BEC4D99AD15}" type="slidenum">
              <a:rPr lang="en-GB" smtClean="0"/>
              <a:pPr/>
              <a:t>‹#›</a:t>
            </a:fld>
            <a:endParaRPr lang="en-GB"/>
          </a:p>
        </p:txBody>
      </p:sp>
      <p:sp>
        <p:nvSpPr>
          <p:cNvPr id="3" name="Date Placeholder 8"/>
          <p:cNvSpPr>
            <a:spLocks noGrp="1"/>
          </p:cNvSpPr>
          <p:nvPr>
            <p:ph type="dt" sz="half" idx="11"/>
          </p:nvPr>
        </p:nvSpPr>
        <p:spPr/>
        <p:txBody>
          <a:bodyPr/>
          <a:lstStyle>
            <a:lvl1pPr>
              <a:defRPr/>
            </a:lvl1pPr>
          </a:lstStyle>
          <a:p>
            <a:fld id="{2C7C5A65-3FCA-4654-8C39-26B9300279E9}" type="datetimeFigureOut">
              <a:rPr lang="en-GB" smtClean="0"/>
              <a:pPr/>
              <a:t>17/10/2018</a:t>
            </a:fld>
            <a:endParaRPr lang="en-GB"/>
          </a:p>
        </p:txBody>
      </p:sp>
      <p:sp>
        <p:nvSpPr>
          <p:cNvPr id="4"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xmlns="" val="395193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01275A67-71F5-465C-8189-6BEC4D99AD15}" type="slidenum">
              <a:rPr lang="en-GB" smtClean="0"/>
              <a:pPr/>
              <a:t>‹#›</a:t>
            </a:fld>
            <a:endParaRPr lang="en-GB"/>
          </a:p>
        </p:txBody>
      </p:sp>
      <p:sp>
        <p:nvSpPr>
          <p:cNvPr id="6" name="Date Placeholder 8"/>
          <p:cNvSpPr>
            <a:spLocks noGrp="1"/>
          </p:cNvSpPr>
          <p:nvPr>
            <p:ph type="dt" sz="half" idx="11"/>
          </p:nvPr>
        </p:nvSpPr>
        <p:spPr/>
        <p:txBody>
          <a:bodyPr/>
          <a:lstStyle>
            <a:lvl1pPr>
              <a:defRPr/>
            </a:lvl1pPr>
          </a:lstStyle>
          <a:p>
            <a:fld id="{2C7C5A65-3FCA-4654-8C39-26B9300279E9}" type="datetimeFigureOut">
              <a:rPr lang="en-GB" smtClean="0"/>
              <a:pPr/>
              <a:t>17/10/2018</a:t>
            </a:fld>
            <a:endParaRPr lang="en-GB"/>
          </a:p>
        </p:txBody>
      </p:sp>
      <p:sp>
        <p:nvSpPr>
          <p:cNvPr id="7"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xmlns="" val="4032949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01275A67-71F5-465C-8189-6BEC4D99AD15}" type="slidenum">
              <a:rPr lang="en-GB" smtClean="0"/>
              <a:pPr/>
              <a:t>‹#›</a:t>
            </a:fld>
            <a:endParaRPr lang="en-GB"/>
          </a:p>
        </p:txBody>
      </p:sp>
      <p:sp>
        <p:nvSpPr>
          <p:cNvPr id="6" name="Date Placeholder 8"/>
          <p:cNvSpPr>
            <a:spLocks noGrp="1"/>
          </p:cNvSpPr>
          <p:nvPr>
            <p:ph type="dt" sz="half" idx="11"/>
          </p:nvPr>
        </p:nvSpPr>
        <p:spPr/>
        <p:txBody>
          <a:bodyPr/>
          <a:lstStyle>
            <a:lvl1pPr>
              <a:defRPr/>
            </a:lvl1pPr>
          </a:lstStyle>
          <a:p>
            <a:fld id="{2C7C5A65-3FCA-4654-8C39-26B9300279E9}" type="datetimeFigureOut">
              <a:rPr lang="en-GB" smtClean="0"/>
              <a:pPr/>
              <a:t>17/10/2018</a:t>
            </a:fld>
            <a:endParaRPr lang="en-GB"/>
          </a:p>
        </p:txBody>
      </p:sp>
      <p:sp>
        <p:nvSpPr>
          <p:cNvPr id="7"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xmlns="" val="3267366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79413"/>
            <a:ext cx="6103938" cy="889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a:defRPr/>
            </a:lvl1pPr>
          </a:lstStyle>
          <a:p>
            <a:fld id="{01275A67-71F5-465C-8189-6BEC4D99AD15}" type="slidenum">
              <a:rPr lang="en-GB" smtClean="0"/>
              <a:pPr/>
              <a:t>‹#›</a:t>
            </a:fld>
            <a:endParaRPr lang="en-GB"/>
          </a:p>
        </p:txBody>
      </p:sp>
      <p:sp>
        <p:nvSpPr>
          <p:cNvPr id="5" name="Date Placeholder 8"/>
          <p:cNvSpPr>
            <a:spLocks noGrp="1"/>
          </p:cNvSpPr>
          <p:nvPr>
            <p:ph type="dt" sz="half" idx="11"/>
          </p:nvPr>
        </p:nvSpPr>
        <p:spPr/>
        <p:txBody>
          <a:bodyPr/>
          <a:lstStyle>
            <a:lvl1pPr>
              <a:defRPr/>
            </a:lvl1pPr>
          </a:lstStyle>
          <a:p>
            <a:fld id="{2C7C5A65-3FCA-4654-8C39-26B9300279E9}" type="datetimeFigureOut">
              <a:rPr lang="en-GB" smtClean="0"/>
              <a:pPr/>
              <a:t>17/10/2018</a:t>
            </a:fld>
            <a:endParaRPr lang="en-GB"/>
          </a:p>
        </p:txBody>
      </p:sp>
      <p:sp>
        <p:nvSpPr>
          <p:cNvPr id="6"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xmlns="" val="679641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11840" y="379415"/>
            <a:ext cx="1784350" cy="477837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379415"/>
            <a:ext cx="5202238" cy="477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a:defRPr/>
            </a:lvl1pPr>
          </a:lstStyle>
          <a:p>
            <a:fld id="{01275A67-71F5-465C-8189-6BEC4D99AD15}" type="slidenum">
              <a:rPr lang="en-GB" smtClean="0"/>
              <a:pPr/>
              <a:t>‹#›</a:t>
            </a:fld>
            <a:endParaRPr lang="en-GB"/>
          </a:p>
        </p:txBody>
      </p:sp>
      <p:sp>
        <p:nvSpPr>
          <p:cNvPr id="5" name="Date Placeholder 8"/>
          <p:cNvSpPr>
            <a:spLocks noGrp="1"/>
          </p:cNvSpPr>
          <p:nvPr>
            <p:ph type="dt" sz="half" idx="11"/>
          </p:nvPr>
        </p:nvSpPr>
        <p:spPr/>
        <p:txBody>
          <a:bodyPr/>
          <a:lstStyle>
            <a:lvl1pPr>
              <a:defRPr/>
            </a:lvl1pPr>
          </a:lstStyle>
          <a:p>
            <a:fld id="{2C7C5A65-3FCA-4654-8C39-26B9300279E9}" type="datetimeFigureOut">
              <a:rPr lang="en-GB" smtClean="0"/>
              <a:pPr/>
              <a:t>17/10/2018</a:t>
            </a:fld>
            <a:endParaRPr lang="en-GB"/>
          </a:p>
        </p:txBody>
      </p:sp>
      <p:sp>
        <p:nvSpPr>
          <p:cNvPr id="6"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xmlns="" val="108246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8" y="2667004"/>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B4CF87-C2F7-45A9-823D-CF7681ED08D5}" type="datetimeFigureOut">
              <a:rPr lang="en-GB" smtClean="0"/>
              <a:pPr/>
              <a:t>17/10/2018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273320" y="6116076"/>
            <a:ext cx="413483" cy="365125"/>
          </a:xfrm>
        </p:spPr>
        <p:txBody>
          <a:body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1817469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4841AC-4A66-42AE-A31A-E4AD953AAB80}"/>
              </a:ext>
            </a:extLst>
          </p:cNvPr>
          <p:cNvSpPr>
            <a:spLocks noGrp="1"/>
          </p:cNvSpPr>
          <p:nvPr>
            <p:ph type="title"/>
          </p:nvPr>
        </p:nvSpPr>
        <p:spPr>
          <a:xfrm>
            <a:off x="457200" y="379413"/>
            <a:ext cx="6103938" cy="889000"/>
          </a:xfrm>
          <a:prstGeom prst="rect">
            <a:avLst/>
          </a:prstGeo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xmlns="" id="{9EE63F22-C268-44F5-B00B-11BCA8073666}"/>
              </a:ext>
            </a:extLst>
          </p:cNvPr>
          <p:cNvSpPr>
            <a:spLocks noGrp="1"/>
          </p:cNvSpPr>
          <p:nvPr>
            <p:ph type="sldNum" sz="quarter" idx="10"/>
          </p:nvPr>
        </p:nvSpPr>
        <p:spPr/>
        <p:txBody>
          <a:bodyPr/>
          <a:lstStyle/>
          <a:p>
            <a:fld id="{01275A67-71F5-465C-8189-6BEC4D99AD15}" type="slidenum">
              <a:rPr lang="en-GB" smtClean="0"/>
              <a:pPr/>
              <a:t>‹#›</a:t>
            </a:fld>
            <a:endParaRPr lang="en-GB"/>
          </a:p>
        </p:txBody>
      </p:sp>
      <p:sp>
        <p:nvSpPr>
          <p:cNvPr id="4" name="Date Placeholder 3">
            <a:extLst>
              <a:ext uri="{FF2B5EF4-FFF2-40B4-BE49-F238E27FC236}">
                <a16:creationId xmlns:a16="http://schemas.microsoft.com/office/drawing/2014/main" xmlns="" id="{104AD6DF-5EB2-4059-BDB8-72C612358F49}"/>
              </a:ext>
            </a:extLst>
          </p:cNvPr>
          <p:cNvSpPr>
            <a:spLocks noGrp="1"/>
          </p:cNvSpPr>
          <p:nvPr>
            <p:ph type="dt" sz="half" idx="11"/>
          </p:nvPr>
        </p:nvSpPr>
        <p:spPr/>
        <p:txBody>
          <a:bodyPr/>
          <a:lstStyle/>
          <a:p>
            <a:fld id="{2C7C5A65-3FCA-4654-8C39-26B9300279E9}" type="datetimeFigureOut">
              <a:rPr lang="en-GB" smtClean="0"/>
              <a:pPr/>
              <a:t>17/10/2018</a:t>
            </a:fld>
            <a:endParaRPr lang="en-GB"/>
          </a:p>
        </p:txBody>
      </p:sp>
      <p:sp>
        <p:nvSpPr>
          <p:cNvPr id="5" name="Footer Placeholder 4">
            <a:extLst>
              <a:ext uri="{FF2B5EF4-FFF2-40B4-BE49-F238E27FC236}">
                <a16:creationId xmlns:a16="http://schemas.microsoft.com/office/drawing/2014/main" xmlns="" id="{F4D52CAD-AC50-47AB-A899-E3A408702931}"/>
              </a:ext>
            </a:extLst>
          </p:cNvPr>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xmlns="" val="4253437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a:defRPr/>
            </a:lvl1pPr>
          </a:lstStyle>
          <a:p>
            <a:fld id="{01275A67-71F5-465C-8189-6BEC4D99AD15}" type="slidenum">
              <a:rPr lang="en-GB" smtClean="0"/>
              <a:pPr/>
              <a:t>‹#›</a:t>
            </a:fld>
            <a:endParaRPr lang="en-GB"/>
          </a:p>
        </p:txBody>
      </p:sp>
      <p:sp>
        <p:nvSpPr>
          <p:cNvPr id="5" name="Date Placeholder 8"/>
          <p:cNvSpPr>
            <a:spLocks noGrp="1"/>
          </p:cNvSpPr>
          <p:nvPr>
            <p:ph type="dt" sz="half" idx="11"/>
          </p:nvPr>
        </p:nvSpPr>
        <p:spPr/>
        <p:txBody>
          <a:bodyPr/>
          <a:lstStyle>
            <a:lvl1pPr>
              <a:defRPr/>
            </a:lvl1pPr>
          </a:lstStyle>
          <a:p>
            <a:fld id="{2C7C5A65-3FCA-4654-8C39-26B9300279E9}" type="datetimeFigureOut">
              <a:rPr lang="en-GB" smtClean="0"/>
              <a:pPr/>
              <a:t>17/10/2018</a:t>
            </a:fld>
            <a:endParaRPr lang="en-GB"/>
          </a:p>
        </p:txBody>
      </p:sp>
      <p:sp>
        <p:nvSpPr>
          <p:cNvPr id="6" name="Footer Placeholder 9"/>
          <p:cNvSpPr>
            <a:spLocks noGrp="1"/>
          </p:cNvSpPr>
          <p:nvPr>
            <p:ph type="ftr" sz="quarter" idx="12"/>
          </p:nvPr>
        </p:nvSpPr>
        <p:spPr/>
        <p:txBody>
          <a:bodyPr/>
          <a:lstStyle>
            <a:lvl1pPr>
              <a:defRPr/>
            </a:lvl1pPr>
          </a:lstStyle>
          <a:p>
            <a:endParaRPr lang="en-GB"/>
          </a:p>
        </p:txBody>
      </p:sp>
    </p:spTree>
    <p:extLst>
      <p:ext uri="{BB962C8B-B14F-4D97-AF65-F5344CB8AC3E}">
        <p14:creationId xmlns:p14="http://schemas.microsoft.com/office/powerpoint/2010/main" xmlns="" val="1493108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Footer Placeholder 4"/>
          <p:cNvSpPr>
            <a:spLocks noGrp="1"/>
          </p:cNvSpPr>
          <p:nvPr>
            <p:ph type="ftr" sz="quarter" idx="10"/>
          </p:nvPr>
        </p:nvSpPr>
        <p:spPr>
          <a:xfrm>
            <a:off x="3124200" y="6245225"/>
            <a:ext cx="2895600" cy="476250"/>
          </a:xfrm>
          <a:prstGeom prst="rect">
            <a:avLst/>
          </a:prstGeom>
        </p:spPr>
        <p:txBody>
          <a:bodyPr/>
          <a:lstStyle>
            <a:lvl1pPr>
              <a:defRPr>
                <a:cs typeface="+mn-cs"/>
              </a:defRPr>
            </a:lvl1pPr>
          </a:lstStyle>
          <a:p>
            <a:pPr defTabSz="914400" fontAlgn="base">
              <a:spcBef>
                <a:spcPct val="0"/>
              </a:spcBef>
              <a:spcAft>
                <a:spcPct val="0"/>
              </a:spcAft>
              <a:defRPr/>
            </a:pPr>
            <a:endParaRPr lang="en-GB" dirty="0">
              <a:solidFill>
                <a:srgbClr val="000000"/>
              </a:solidFill>
            </a:endParaRPr>
          </a:p>
        </p:txBody>
      </p:sp>
      <p:sp>
        <p:nvSpPr>
          <p:cNvPr id="5" name="Slide Number Placeholder 5"/>
          <p:cNvSpPr>
            <a:spLocks noGrp="1"/>
          </p:cNvSpPr>
          <p:nvPr>
            <p:ph type="sldNum" sz="quarter" idx="11"/>
          </p:nvPr>
        </p:nvSpPr>
        <p:spPr>
          <a:xfrm>
            <a:off x="6553200" y="6245225"/>
            <a:ext cx="2133600" cy="476250"/>
          </a:xfrm>
          <a:prstGeom prst="rect">
            <a:avLst/>
          </a:prstGeom>
        </p:spPr>
        <p:txBody>
          <a:bodyPr/>
          <a:lstStyle>
            <a:lvl1pPr>
              <a:defRPr>
                <a:cs typeface="+mn-cs"/>
              </a:defRPr>
            </a:lvl1pPr>
          </a:lstStyle>
          <a:p>
            <a:pPr defTabSz="914400" fontAlgn="base">
              <a:spcBef>
                <a:spcPct val="0"/>
              </a:spcBef>
              <a:spcAft>
                <a:spcPct val="0"/>
              </a:spcAft>
              <a:defRPr/>
            </a:pPr>
            <a:fld id="{8AB19AE1-3A5A-4925-94E9-2876538093F7}" type="slidenum">
              <a:rPr lang="en-GB">
                <a:solidFill>
                  <a:srgbClr val="000000"/>
                </a:solidFill>
              </a:rPr>
              <a:pPr defTabSz="914400" fontAlgn="base">
                <a:spcBef>
                  <a:spcPct val="0"/>
                </a:spcBef>
                <a:spcAft>
                  <a:spcPct val="0"/>
                </a:spcAft>
                <a:defRPr/>
              </a:pPr>
              <a:t>‹#›</a:t>
            </a:fld>
            <a:endParaRPr lang="en-GB" dirty="0">
              <a:solidFill>
                <a:srgbClr val="000000"/>
              </a:solidFill>
            </a:endParaRPr>
          </a:p>
        </p:txBody>
      </p:sp>
      <p:sp>
        <p:nvSpPr>
          <p:cNvPr id="6" name="Date Placeholder 3"/>
          <p:cNvSpPr>
            <a:spLocks noGrp="1"/>
          </p:cNvSpPr>
          <p:nvPr>
            <p:ph type="dt" sz="half" idx="12"/>
          </p:nvPr>
        </p:nvSpPr>
        <p:spPr>
          <a:xfrm>
            <a:off x="1476377" y="6245231"/>
            <a:ext cx="1114425" cy="612775"/>
          </a:xfrm>
          <a:prstGeom prst="rect">
            <a:avLst/>
          </a:prstGeom>
        </p:spPr>
        <p:txBody>
          <a:bodyPr/>
          <a:lstStyle>
            <a:lvl1pPr>
              <a:defRPr>
                <a:cs typeface="+mn-cs"/>
              </a:defRPr>
            </a:lvl1pPr>
          </a:lstStyle>
          <a:p>
            <a:pPr defTabSz="914400" fontAlgn="base">
              <a:spcBef>
                <a:spcPct val="0"/>
              </a:spcBef>
              <a:spcAft>
                <a:spcPct val="0"/>
              </a:spcAft>
              <a:defRPr/>
            </a:pPr>
            <a:endParaRPr lang="en-GB" dirty="0">
              <a:solidFill>
                <a:srgbClr val="000000"/>
              </a:solidFill>
            </a:endParaRPr>
          </a:p>
        </p:txBody>
      </p:sp>
    </p:spTree>
    <p:extLst>
      <p:ext uri="{BB962C8B-B14F-4D97-AF65-F5344CB8AC3E}">
        <p14:creationId xmlns:p14="http://schemas.microsoft.com/office/powerpoint/2010/main" xmlns="" val="3565816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Calibri" pitchFamily="34" charset="0"/>
                <a:cs typeface="Calibri" pitchFamily="34" charset="0"/>
              </a:defRPr>
            </a:lvl1pPr>
            <a:lvl2pPr>
              <a:defRPr>
                <a:solidFill>
                  <a:schemeClr val="accent2">
                    <a:lumMod val="75000"/>
                  </a:schemeClr>
                </a:solidFill>
                <a:latin typeface="Calibri" pitchFamily="34" charset="0"/>
                <a:cs typeface="Calibri" pitchFamily="34" charset="0"/>
              </a:defRPr>
            </a:lvl2pPr>
            <a:lvl3pPr>
              <a:defRPr>
                <a:solidFill>
                  <a:schemeClr val="accent2">
                    <a:lumMod val="75000"/>
                  </a:schemeClr>
                </a:solidFill>
                <a:latin typeface="Calibri" pitchFamily="34" charset="0"/>
                <a:cs typeface="Calibri" pitchFamily="34" charset="0"/>
              </a:defRPr>
            </a:lvl3pPr>
            <a:lvl4pPr>
              <a:defRPr>
                <a:solidFill>
                  <a:schemeClr val="accent2">
                    <a:lumMod val="75000"/>
                  </a:schemeClr>
                </a:solidFill>
                <a:latin typeface="Calibri" pitchFamily="34" charset="0"/>
                <a:cs typeface="Calibri" pitchFamily="34" charset="0"/>
              </a:defRPr>
            </a:lvl4pPr>
            <a:lvl5pPr>
              <a:defRPr>
                <a:solidFill>
                  <a:schemeClr val="accent2">
                    <a:lumMod val="75000"/>
                  </a:schemeClr>
                </a:solidFill>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1476377" y="6245231"/>
            <a:ext cx="1114425" cy="612775"/>
          </a:xfrm>
          <a:prstGeom prst="rect">
            <a:avLst/>
          </a:prstGeom>
        </p:spPr>
        <p:txBody>
          <a:bodyPr/>
          <a:lstStyle>
            <a:lvl1pPr>
              <a:defRPr>
                <a:cs typeface="+mn-cs"/>
              </a:defRPr>
            </a:lvl1pPr>
          </a:lstStyle>
          <a:p>
            <a:pPr defTabSz="914400" fontAlgn="base">
              <a:spcBef>
                <a:spcPct val="0"/>
              </a:spcBef>
              <a:spcAft>
                <a:spcPct val="0"/>
              </a:spcAft>
              <a:defRPr/>
            </a:pPr>
            <a:endParaRPr lang="en-GB" dirty="0">
              <a:solidFill>
                <a:srgbClr val="000000"/>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cs typeface="+mn-cs"/>
              </a:defRPr>
            </a:lvl1pPr>
          </a:lstStyle>
          <a:p>
            <a:pPr defTabSz="914400" fontAlgn="base">
              <a:spcBef>
                <a:spcPct val="0"/>
              </a:spcBef>
              <a:spcAft>
                <a:spcPct val="0"/>
              </a:spcAft>
              <a:defRPr/>
            </a:pPr>
            <a:endParaRPr lang="en-GB"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cs typeface="+mn-cs"/>
              </a:defRPr>
            </a:lvl1pPr>
          </a:lstStyle>
          <a:p>
            <a:pPr defTabSz="914400" fontAlgn="base">
              <a:spcBef>
                <a:spcPct val="0"/>
              </a:spcBef>
              <a:spcAft>
                <a:spcPct val="0"/>
              </a:spcAft>
              <a:defRPr/>
            </a:pPr>
            <a:fld id="{46105E86-6522-4848-B7EB-7337B510CDF7}" type="slidenum">
              <a:rPr lang="en-GB">
                <a:solidFill>
                  <a:srgbClr val="000000"/>
                </a:solidFill>
              </a:rPr>
              <a:pPr defTabSz="914400"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xmlns="" val="756935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atin typeface="Calibri" pitchFamily="34" charset="0"/>
                <a:cs typeface="Calibri"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itchFamily="34" charset="0"/>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1547816" y="6245225"/>
            <a:ext cx="1042987" cy="476250"/>
          </a:xfrm>
          <a:prstGeom prst="rect">
            <a:avLst/>
          </a:prstGeom>
        </p:spPr>
        <p:txBody>
          <a:bodyPr/>
          <a:lstStyle>
            <a:lvl1pPr>
              <a:defRPr>
                <a:cs typeface="+mn-cs"/>
              </a:defRPr>
            </a:lvl1pPr>
          </a:lstStyle>
          <a:p>
            <a:pPr defTabSz="914400" fontAlgn="base">
              <a:spcBef>
                <a:spcPct val="0"/>
              </a:spcBef>
              <a:spcAft>
                <a:spcPct val="0"/>
              </a:spcAft>
              <a:defRPr/>
            </a:pPr>
            <a:endParaRPr lang="en-GB" dirty="0">
              <a:solidFill>
                <a:srgbClr val="000000"/>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cs typeface="+mn-cs"/>
              </a:defRPr>
            </a:lvl1pPr>
          </a:lstStyle>
          <a:p>
            <a:pPr defTabSz="914400" fontAlgn="base">
              <a:spcBef>
                <a:spcPct val="0"/>
              </a:spcBef>
              <a:spcAft>
                <a:spcPct val="0"/>
              </a:spcAft>
              <a:defRPr/>
            </a:pPr>
            <a:endParaRPr lang="en-GB"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cs typeface="+mn-cs"/>
              </a:defRPr>
            </a:lvl1pPr>
          </a:lstStyle>
          <a:p>
            <a:pPr defTabSz="914400" fontAlgn="base">
              <a:spcBef>
                <a:spcPct val="0"/>
              </a:spcBef>
              <a:spcAft>
                <a:spcPct val="0"/>
              </a:spcAft>
              <a:defRPr/>
            </a:pPr>
            <a:fld id="{31707034-CF33-40E3-BA9B-659A104650F6}" type="slidenum">
              <a:rPr lang="en-GB">
                <a:solidFill>
                  <a:srgbClr val="000000"/>
                </a:solidFill>
              </a:rPr>
              <a:pPr defTabSz="914400"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xmlns="" val="2124901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457200" y="1600204"/>
            <a:ext cx="4038600" cy="4525963"/>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600204"/>
            <a:ext cx="4038600" cy="4525963"/>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a:xfrm>
            <a:off x="1476377" y="6245225"/>
            <a:ext cx="1114425" cy="476250"/>
          </a:xfrm>
          <a:prstGeom prst="rect">
            <a:avLst/>
          </a:prstGeom>
        </p:spPr>
        <p:txBody>
          <a:bodyPr/>
          <a:lstStyle>
            <a:lvl1pPr>
              <a:defRPr>
                <a:cs typeface="+mn-cs"/>
              </a:defRPr>
            </a:lvl1pPr>
          </a:lstStyle>
          <a:p>
            <a:pPr defTabSz="914400" fontAlgn="base">
              <a:spcBef>
                <a:spcPct val="0"/>
              </a:spcBef>
              <a:spcAft>
                <a:spcPct val="0"/>
              </a:spcAft>
              <a:defRPr/>
            </a:pPr>
            <a:endParaRPr lang="en-GB" dirty="0">
              <a:solidFill>
                <a:srgbClr val="000000"/>
              </a:solidFill>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cs typeface="+mn-cs"/>
              </a:defRPr>
            </a:lvl1pPr>
          </a:lstStyle>
          <a:p>
            <a:pPr defTabSz="914400" fontAlgn="base">
              <a:spcBef>
                <a:spcPct val="0"/>
              </a:spcBef>
              <a:spcAft>
                <a:spcPct val="0"/>
              </a:spcAft>
              <a:defRPr/>
            </a:pPr>
            <a:endParaRPr lang="en-GB"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cs typeface="+mn-cs"/>
              </a:defRPr>
            </a:lvl1pPr>
          </a:lstStyle>
          <a:p>
            <a:pPr defTabSz="914400" fontAlgn="base">
              <a:spcBef>
                <a:spcPct val="0"/>
              </a:spcBef>
              <a:spcAft>
                <a:spcPct val="0"/>
              </a:spcAft>
              <a:defRPr/>
            </a:pPr>
            <a:fld id="{059B76AF-CBF5-46D0-981F-05FAECB0C34F}" type="slidenum">
              <a:rPr lang="en-GB">
                <a:solidFill>
                  <a:srgbClr val="000000"/>
                </a:solidFill>
              </a:rPr>
              <a:pPr defTabSz="914400"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xmlns="" val="887788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04864"/>
            <a:ext cx="4040188" cy="3951288"/>
          </a:xfr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204864"/>
            <a:ext cx="4041775" cy="3951288"/>
          </a:xfr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a:xfrm>
            <a:off x="1547816" y="6245225"/>
            <a:ext cx="1042987" cy="476250"/>
          </a:xfrm>
          <a:prstGeom prst="rect">
            <a:avLst/>
          </a:prstGeom>
        </p:spPr>
        <p:txBody>
          <a:bodyPr/>
          <a:lstStyle>
            <a:lvl1pPr>
              <a:defRPr>
                <a:cs typeface="+mn-cs"/>
              </a:defRPr>
            </a:lvl1pPr>
          </a:lstStyle>
          <a:p>
            <a:pPr defTabSz="914400" fontAlgn="base">
              <a:spcBef>
                <a:spcPct val="0"/>
              </a:spcBef>
              <a:spcAft>
                <a:spcPct val="0"/>
              </a:spcAft>
              <a:defRPr/>
            </a:pPr>
            <a:endParaRPr lang="en-GB" dirty="0">
              <a:solidFill>
                <a:srgbClr val="000000"/>
              </a:solidFill>
            </a:endParaRPr>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cs typeface="+mn-cs"/>
              </a:defRPr>
            </a:lvl1pPr>
          </a:lstStyle>
          <a:p>
            <a:pPr defTabSz="914400" fontAlgn="base">
              <a:spcBef>
                <a:spcPct val="0"/>
              </a:spcBef>
              <a:spcAft>
                <a:spcPct val="0"/>
              </a:spcAft>
              <a:defRPr/>
            </a:pPr>
            <a:endParaRPr lang="en-GB" dirty="0">
              <a:solidFill>
                <a:srgbClr val="000000"/>
              </a:solidFill>
            </a:endParaRPr>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cs typeface="+mn-cs"/>
              </a:defRPr>
            </a:lvl1pPr>
          </a:lstStyle>
          <a:p>
            <a:pPr defTabSz="914400" fontAlgn="base">
              <a:spcBef>
                <a:spcPct val="0"/>
              </a:spcBef>
              <a:spcAft>
                <a:spcPct val="0"/>
              </a:spcAft>
              <a:defRPr/>
            </a:pPr>
            <a:fld id="{B0744CE4-6B8E-446B-A8BF-40B02325B630}" type="slidenum">
              <a:rPr lang="en-GB">
                <a:solidFill>
                  <a:srgbClr val="000000"/>
                </a:solidFill>
              </a:rPr>
              <a:pPr defTabSz="914400"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xmlns="" val="3263660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GB" dirty="0"/>
          </a:p>
        </p:txBody>
      </p:sp>
      <p:sp>
        <p:nvSpPr>
          <p:cNvPr id="3" name="Date Placeholder 2"/>
          <p:cNvSpPr>
            <a:spLocks noGrp="1"/>
          </p:cNvSpPr>
          <p:nvPr>
            <p:ph type="dt" sz="half" idx="10"/>
          </p:nvPr>
        </p:nvSpPr>
        <p:spPr>
          <a:xfrm>
            <a:off x="1476377" y="6245225"/>
            <a:ext cx="1114425" cy="476250"/>
          </a:xfrm>
          <a:prstGeom prst="rect">
            <a:avLst/>
          </a:prstGeom>
        </p:spPr>
        <p:txBody>
          <a:bodyPr/>
          <a:lstStyle>
            <a:lvl1pPr>
              <a:defRPr>
                <a:cs typeface="+mn-cs"/>
              </a:defRPr>
            </a:lvl1pPr>
          </a:lstStyle>
          <a:p>
            <a:pPr defTabSz="914400" fontAlgn="base">
              <a:spcBef>
                <a:spcPct val="0"/>
              </a:spcBef>
              <a:spcAft>
                <a:spcPct val="0"/>
              </a:spcAft>
              <a:defRPr/>
            </a:pPr>
            <a:endParaRPr lang="en-GB" dirty="0">
              <a:solidFill>
                <a:srgbClr val="000000"/>
              </a:solidFill>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dirty="0">
                <a:latin typeface="Calibri" pitchFamily="34" charset="0"/>
                <a:cs typeface="Calibri" pitchFamily="34" charset="0"/>
              </a:defRPr>
            </a:lvl1pPr>
          </a:lstStyle>
          <a:p>
            <a:pPr defTabSz="914400" fontAlgn="base">
              <a:spcBef>
                <a:spcPct val="0"/>
              </a:spcBef>
              <a:spcAft>
                <a:spcPct val="0"/>
              </a:spcAft>
              <a:defRPr/>
            </a:pPr>
            <a:endParaRPr lang="en-GB">
              <a:solidFill>
                <a:srgbClr val="000000"/>
              </a:solidFill>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cs typeface="+mn-cs"/>
              </a:defRPr>
            </a:lvl1pPr>
          </a:lstStyle>
          <a:p>
            <a:pPr defTabSz="914400" fontAlgn="base">
              <a:spcBef>
                <a:spcPct val="0"/>
              </a:spcBef>
              <a:spcAft>
                <a:spcPct val="0"/>
              </a:spcAft>
              <a:defRPr/>
            </a:pPr>
            <a:fld id="{8040F8C4-C711-43DF-A24E-E37C8F80A415}" type="slidenum">
              <a:rPr lang="en-GB">
                <a:solidFill>
                  <a:srgbClr val="000000"/>
                </a:solidFill>
              </a:rPr>
              <a:pPr defTabSz="914400"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xmlns="" val="27184697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476377" y="6245225"/>
            <a:ext cx="1114425" cy="476250"/>
          </a:xfrm>
          <a:prstGeom prst="rect">
            <a:avLst/>
          </a:prstGeom>
        </p:spPr>
        <p:txBody>
          <a:bodyPr/>
          <a:lstStyle>
            <a:lvl1pPr>
              <a:defRPr>
                <a:cs typeface="+mn-cs"/>
              </a:defRPr>
            </a:lvl1pPr>
          </a:lstStyle>
          <a:p>
            <a:pPr defTabSz="914400" fontAlgn="base">
              <a:spcBef>
                <a:spcPct val="0"/>
              </a:spcBef>
              <a:spcAft>
                <a:spcPct val="0"/>
              </a:spcAft>
              <a:defRPr/>
            </a:pPr>
            <a:endParaRPr lang="en-GB" dirty="0">
              <a:solidFill>
                <a:srgbClr val="000000"/>
              </a:solidFill>
            </a:endParaRPr>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dirty="0">
                <a:latin typeface="Calibri" pitchFamily="34" charset="0"/>
                <a:cs typeface="Calibri" pitchFamily="34" charset="0"/>
              </a:defRPr>
            </a:lvl1pPr>
          </a:lstStyle>
          <a:p>
            <a:pPr defTabSz="914400" fontAlgn="base">
              <a:spcBef>
                <a:spcPct val="0"/>
              </a:spcBef>
              <a:spcAft>
                <a:spcPct val="0"/>
              </a:spcAft>
              <a:defRPr/>
            </a:pPr>
            <a:endParaRPr lang="en-GB">
              <a:solidFill>
                <a:srgbClr val="000000"/>
              </a:solidFill>
            </a:endParaRPr>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cs typeface="+mn-cs"/>
              </a:defRPr>
            </a:lvl1pPr>
          </a:lstStyle>
          <a:p>
            <a:pPr defTabSz="914400" fontAlgn="base">
              <a:spcBef>
                <a:spcPct val="0"/>
              </a:spcBef>
              <a:spcAft>
                <a:spcPct val="0"/>
              </a:spcAft>
              <a:defRPr/>
            </a:pPr>
            <a:fld id="{F4865954-735D-4037-8C74-0F8A0E50820A}" type="slidenum">
              <a:rPr lang="en-GB">
                <a:solidFill>
                  <a:srgbClr val="000000"/>
                </a:solidFill>
              </a:rPr>
              <a:pPr defTabSz="914400"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xmlns="" val="4152242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atin typeface="Calibri" pitchFamily="34" charset="0"/>
                <a:cs typeface="Calibri"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3575050" y="273052"/>
            <a:ext cx="5111750" cy="5853113"/>
          </a:xfrm>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atin typeface="Calibri" pitchFamily="34" charset="0"/>
                <a:cs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547816" y="6245225"/>
            <a:ext cx="1042987" cy="476250"/>
          </a:xfrm>
          <a:prstGeom prst="rect">
            <a:avLst/>
          </a:prstGeom>
        </p:spPr>
        <p:txBody>
          <a:bodyPr/>
          <a:lstStyle>
            <a:lvl1pPr>
              <a:defRPr>
                <a:cs typeface="+mn-cs"/>
              </a:defRPr>
            </a:lvl1pPr>
          </a:lstStyle>
          <a:p>
            <a:pPr defTabSz="914400" fontAlgn="base">
              <a:spcBef>
                <a:spcPct val="0"/>
              </a:spcBef>
              <a:spcAft>
                <a:spcPct val="0"/>
              </a:spcAft>
              <a:defRPr/>
            </a:pPr>
            <a:endParaRPr lang="en-GB" dirty="0">
              <a:solidFill>
                <a:srgbClr val="000000"/>
              </a:solidFill>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dirty="0">
                <a:latin typeface="Calibri" pitchFamily="34" charset="0"/>
                <a:cs typeface="Calibri" pitchFamily="34" charset="0"/>
              </a:defRPr>
            </a:lvl1pPr>
          </a:lstStyle>
          <a:p>
            <a:pPr defTabSz="914400" fontAlgn="base">
              <a:spcBef>
                <a:spcPct val="0"/>
              </a:spcBef>
              <a:spcAft>
                <a:spcPct val="0"/>
              </a:spcAft>
              <a:defRPr/>
            </a:pPr>
            <a:endParaRPr lang="en-GB">
              <a:solidFill>
                <a:srgbClr val="000000"/>
              </a:solidFill>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cs typeface="+mn-cs"/>
              </a:defRPr>
            </a:lvl1pPr>
          </a:lstStyle>
          <a:p>
            <a:pPr defTabSz="914400" fontAlgn="base">
              <a:spcBef>
                <a:spcPct val="0"/>
              </a:spcBef>
              <a:spcAft>
                <a:spcPct val="0"/>
              </a:spcAft>
              <a:defRPr/>
            </a:pPr>
            <a:fld id="{83833F16-CC1F-471B-84D2-DD29955EBD62}" type="slidenum">
              <a:rPr lang="en-GB">
                <a:solidFill>
                  <a:srgbClr val="000000"/>
                </a:solidFill>
              </a:rPr>
              <a:pPr defTabSz="914400"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xmlns="" val="2621947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6" y="685803"/>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B4CF87-C2F7-45A9-823D-CF7681ED08D5}" type="datetimeFigureOut">
              <a:rPr lang="en-GB" smtClean="0"/>
              <a:pPr/>
              <a:t>17/10/2018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25402729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alibri" pitchFamily="34" charset="0"/>
                <a:cs typeface="Calibri" pitchFamily="34" charset="0"/>
              </a:defRPr>
            </a:lvl1pPr>
          </a:lstStyle>
          <a:p>
            <a:r>
              <a:rPr lang="en-US"/>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alibri" pitchFamily="34" charset="0"/>
                <a:cs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476377" y="6245225"/>
            <a:ext cx="1114425" cy="476250"/>
          </a:xfrm>
          <a:prstGeom prst="rect">
            <a:avLst/>
          </a:prstGeom>
        </p:spPr>
        <p:txBody>
          <a:bodyPr/>
          <a:lstStyle>
            <a:lvl1pPr>
              <a:defRPr>
                <a:cs typeface="+mn-cs"/>
              </a:defRPr>
            </a:lvl1pPr>
          </a:lstStyle>
          <a:p>
            <a:pPr defTabSz="914400" fontAlgn="base">
              <a:spcBef>
                <a:spcPct val="0"/>
              </a:spcBef>
              <a:spcAft>
                <a:spcPct val="0"/>
              </a:spcAft>
              <a:defRPr/>
            </a:pPr>
            <a:endParaRPr lang="en-GB" dirty="0">
              <a:solidFill>
                <a:srgbClr val="000000"/>
              </a:solidFill>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dirty="0">
                <a:latin typeface="Calibri" pitchFamily="34" charset="0"/>
                <a:cs typeface="Calibri" pitchFamily="34" charset="0"/>
              </a:defRPr>
            </a:lvl1pPr>
          </a:lstStyle>
          <a:p>
            <a:pPr defTabSz="914400" fontAlgn="base">
              <a:spcBef>
                <a:spcPct val="0"/>
              </a:spcBef>
              <a:spcAft>
                <a:spcPct val="0"/>
              </a:spcAft>
              <a:defRPr/>
            </a:pPr>
            <a:endParaRPr lang="en-GB">
              <a:solidFill>
                <a:srgbClr val="000000"/>
              </a:solidFill>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cs typeface="+mn-cs"/>
              </a:defRPr>
            </a:lvl1pPr>
          </a:lstStyle>
          <a:p>
            <a:pPr defTabSz="914400" fontAlgn="base">
              <a:spcBef>
                <a:spcPct val="0"/>
              </a:spcBef>
              <a:spcAft>
                <a:spcPct val="0"/>
              </a:spcAft>
              <a:defRPr/>
            </a:pPr>
            <a:fld id="{989DBDAB-B6E6-47D9-9472-EE1632E49222}" type="slidenum">
              <a:rPr lang="en-GB">
                <a:solidFill>
                  <a:srgbClr val="000000"/>
                </a:solidFill>
              </a:rPr>
              <a:pPr defTabSz="914400"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xmlns="" val="1774519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1547816" y="6245225"/>
            <a:ext cx="1042987" cy="476250"/>
          </a:xfrm>
          <a:prstGeom prst="rect">
            <a:avLst/>
          </a:prstGeom>
        </p:spPr>
        <p:txBody>
          <a:bodyPr/>
          <a:lstStyle>
            <a:lvl1pPr>
              <a:defRPr>
                <a:cs typeface="+mn-cs"/>
              </a:defRPr>
            </a:lvl1pPr>
          </a:lstStyle>
          <a:p>
            <a:pPr defTabSz="914400" fontAlgn="base">
              <a:spcBef>
                <a:spcPct val="0"/>
              </a:spcBef>
              <a:spcAft>
                <a:spcPct val="0"/>
              </a:spcAft>
              <a:defRPr/>
            </a:pPr>
            <a:endParaRPr lang="en-GB" dirty="0">
              <a:solidFill>
                <a:srgbClr val="000000"/>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dirty="0">
                <a:latin typeface="Calibri" pitchFamily="34" charset="0"/>
                <a:cs typeface="Calibri" pitchFamily="34" charset="0"/>
              </a:defRPr>
            </a:lvl1pPr>
          </a:lstStyle>
          <a:p>
            <a:pPr defTabSz="914400" fontAlgn="base">
              <a:spcBef>
                <a:spcPct val="0"/>
              </a:spcBef>
              <a:spcAft>
                <a:spcPct val="0"/>
              </a:spcAft>
              <a:defRPr/>
            </a:pPr>
            <a:endParaRPr lang="en-GB">
              <a:solidFill>
                <a:srgbClr val="000000"/>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cs typeface="+mn-cs"/>
              </a:defRPr>
            </a:lvl1pPr>
          </a:lstStyle>
          <a:p>
            <a:pPr defTabSz="914400" fontAlgn="base">
              <a:spcBef>
                <a:spcPct val="0"/>
              </a:spcBef>
              <a:spcAft>
                <a:spcPct val="0"/>
              </a:spcAft>
              <a:defRPr/>
            </a:pPr>
            <a:fld id="{DBBF1CF9-4E78-48E0-8654-B846ECB6493C}" type="slidenum">
              <a:rPr lang="en-GB">
                <a:solidFill>
                  <a:srgbClr val="000000"/>
                </a:solidFill>
              </a:rPr>
              <a:pPr defTabSz="914400"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xmlns="" val="9950457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a:latin typeface="Calibri" pitchFamily="34" charset="0"/>
                <a:cs typeface="Calibri" pitchFamily="34" charset="0"/>
              </a:defRPr>
            </a:lvl1pPr>
          </a:lstStyle>
          <a:p>
            <a:r>
              <a:rPr lang="en-US"/>
              <a:t>Click to edit Master title style</a:t>
            </a:r>
            <a:endParaRPr lang="en-GB" dirty="0"/>
          </a:p>
        </p:txBody>
      </p:sp>
      <p:sp>
        <p:nvSpPr>
          <p:cNvPr id="3" name="Vertical Text Placeholder 2"/>
          <p:cNvSpPr>
            <a:spLocks noGrp="1"/>
          </p:cNvSpPr>
          <p:nvPr>
            <p:ph type="body" orient="vert" idx="1"/>
          </p:nvPr>
        </p:nvSpPr>
        <p:spPr>
          <a:xfrm>
            <a:off x="457200" y="274639"/>
            <a:ext cx="6019800" cy="5851525"/>
          </a:xfrm>
        </p:spPr>
        <p:txBody>
          <a:bodyPr vert="eaVert"/>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1476377" y="6245225"/>
            <a:ext cx="1114425" cy="476250"/>
          </a:xfrm>
          <a:prstGeom prst="rect">
            <a:avLst/>
          </a:prstGeom>
        </p:spPr>
        <p:txBody>
          <a:bodyPr/>
          <a:lstStyle>
            <a:lvl1pPr>
              <a:defRPr>
                <a:cs typeface="+mn-cs"/>
              </a:defRPr>
            </a:lvl1pPr>
          </a:lstStyle>
          <a:p>
            <a:pPr defTabSz="914400" fontAlgn="base">
              <a:spcBef>
                <a:spcPct val="0"/>
              </a:spcBef>
              <a:spcAft>
                <a:spcPct val="0"/>
              </a:spcAft>
              <a:defRPr/>
            </a:pPr>
            <a:endParaRPr lang="en-GB" dirty="0">
              <a:solidFill>
                <a:srgbClr val="000000"/>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dirty="0">
                <a:latin typeface="Calibri" pitchFamily="34" charset="0"/>
                <a:cs typeface="Calibri" pitchFamily="34" charset="0"/>
              </a:defRPr>
            </a:lvl1pPr>
          </a:lstStyle>
          <a:p>
            <a:pPr defTabSz="914400" fontAlgn="base">
              <a:spcBef>
                <a:spcPct val="0"/>
              </a:spcBef>
              <a:spcAft>
                <a:spcPct val="0"/>
              </a:spcAft>
              <a:defRPr/>
            </a:pPr>
            <a:endParaRPr lang="en-GB">
              <a:solidFill>
                <a:srgbClr val="000000"/>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cs typeface="+mn-cs"/>
              </a:defRPr>
            </a:lvl1pPr>
          </a:lstStyle>
          <a:p>
            <a:pPr defTabSz="914400" fontAlgn="base">
              <a:spcBef>
                <a:spcPct val="0"/>
              </a:spcBef>
              <a:spcAft>
                <a:spcPct val="0"/>
              </a:spcAft>
              <a:defRPr/>
            </a:pPr>
            <a:fld id="{2F7DB94C-8BB7-49CD-ABDF-DA39C739CAEA}" type="slidenum">
              <a:rPr lang="en-GB">
                <a:solidFill>
                  <a:srgbClr val="000000"/>
                </a:solidFill>
              </a:rPr>
              <a:pPr defTabSz="914400"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xmlns="" val="3204622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and Content (no arrow)">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6553200" y="6356356"/>
            <a:ext cx="2133600" cy="365125"/>
          </a:xfrm>
          <a:prstGeom prst="rect">
            <a:avLst/>
          </a:prstGeom>
        </p:spPr>
        <p:txBody>
          <a:bodyPr/>
          <a:lstStyle/>
          <a:p>
            <a:pPr defTabSz="914400" fontAlgn="base">
              <a:spcBef>
                <a:spcPct val="0"/>
              </a:spcBef>
              <a:spcAft>
                <a:spcPct val="0"/>
              </a:spcAft>
            </a:pPr>
            <a:fld id="{902D5018-2030-2046-84FC-87E41EA86E42}" type="slidenum">
              <a:rPr lang="en-US" smtClean="0">
                <a:solidFill>
                  <a:srgbClr val="000000"/>
                </a:solidFill>
                <a:cs typeface="Arial" charset="0"/>
              </a:rPr>
              <a:pPr defTabSz="914400" fontAlgn="base">
                <a:spcBef>
                  <a:spcPct val="0"/>
                </a:spcBef>
                <a:spcAft>
                  <a:spcPct val="0"/>
                </a:spcAft>
              </a:pPr>
              <a:t>‹#›</a:t>
            </a:fld>
            <a:endParaRPr lang="en-US" dirty="0">
              <a:solidFill>
                <a:srgbClr val="000000"/>
              </a:solidFill>
              <a:cs typeface="Arial" charset="0"/>
            </a:endParaRPr>
          </a:p>
        </p:txBody>
      </p:sp>
      <p:sp>
        <p:nvSpPr>
          <p:cNvPr id="4" name="Content Placeholder 2"/>
          <p:cNvSpPr>
            <a:spLocks noGrp="1"/>
          </p:cNvSpPr>
          <p:nvPr>
            <p:ph idx="1"/>
          </p:nvPr>
        </p:nvSpPr>
        <p:spPr>
          <a:xfrm>
            <a:off x="457203" y="1680295"/>
            <a:ext cx="7841707" cy="3950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3802416442"/>
      </p:ext>
    </p:extLst>
  </p:cSld>
  <p:clrMapOvr>
    <a:overrideClrMapping bg1="lt1" tx1="dk1" bg2="lt2" tx2="dk2" accent1="accent1" accent2="accent2" accent3="accent3" accent4="accent4" accent5="accent5" accent6="accent6" hlink="hlink" folHlink="folHlink"/>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7F61678-E82E-462E-A66D-C2DBA847AB77}" type="datetimeFigureOut">
              <a:rPr lang="en-GB" smtClean="0">
                <a:solidFill>
                  <a:prstClr val="black">
                    <a:tint val="75000"/>
                  </a:prstClr>
                </a:solidFill>
              </a:rPr>
              <a:pPr/>
              <a:t>17/10/2018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A4B90BE-6644-4ABB-84BC-3CC96FF7B0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33960390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37F61678-E82E-462E-A66D-C2DBA847AB77}" type="datetimeFigureOut">
              <a:rPr lang="en-GB" smtClean="0">
                <a:solidFill>
                  <a:prstClr val="black">
                    <a:tint val="75000"/>
                  </a:prstClr>
                </a:solidFill>
              </a:rPr>
              <a:pPr/>
              <a:t>17/10/2018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A4B90BE-6644-4ABB-84BC-3CC96FF7B03A}" type="slidenum">
              <a:rPr lang="en-GB" smtClean="0">
                <a:solidFill>
                  <a:prstClr val="black">
                    <a:tint val="75000"/>
                  </a:prstClr>
                </a:solidFill>
              </a:rPr>
              <a:pPr/>
              <a:t>‹#›</a:t>
            </a:fld>
            <a:endParaRPr lang="en-GB" dirty="0">
              <a:solidFill>
                <a:prstClr val="black">
                  <a:tint val="75000"/>
                </a:prstClr>
              </a:solidFill>
            </a:endParaRPr>
          </a:p>
        </p:txBody>
      </p:sp>
      <p:pic>
        <p:nvPicPr>
          <p:cNvPr id="307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9050" y="6183715"/>
            <a:ext cx="91821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452322" y="116632"/>
            <a:ext cx="1536170" cy="864096"/>
          </a:xfrm>
          <a:prstGeom prst="rect">
            <a:avLst/>
          </a:prstGeom>
        </p:spPr>
      </p:pic>
    </p:spTree>
    <p:extLst>
      <p:ext uri="{BB962C8B-B14F-4D97-AF65-F5344CB8AC3E}">
        <p14:creationId xmlns:p14="http://schemas.microsoft.com/office/powerpoint/2010/main" xmlns="" val="3389331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F61678-E82E-462E-A66D-C2DBA847AB77}" type="datetimeFigureOut">
              <a:rPr lang="en-GB" smtClean="0">
                <a:solidFill>
                  <a:prstClr val="black">
                    <a:tint val="75000"/>
                  </a:prstClr>
                </a:solidFill>
              </a:rPr>
              <a:pPr/>
              <a:t>17/10/2018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A4B90BE-6644-4ABB-84BC-3CC96FF7B0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30569797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7F61678-E82E-462E-A66D-C2DBA847AB77}" type="datetimeFigureOut">
              <a:rPr lang="en-GB" smtClean="0">
                <a:solidFill>
                  <a:prstClr val="black">
                    <a:tint val="75000"/>
                  </a:prstClr>
                </a:solidFill>
              </a:rPr>
              <a:pPr/>
              <a:t>17/10/2018</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A4B90BE-6644-4ABB-84BC-3CC96FF7B0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26402953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7F61678-E82E-462E-A66D-C2DBA847AB77}" type="datetimeFigureOut">
              <a:rPr lang="en-GB" smtClean="0">
                <a:solidFill>
                  <a:prstClr val="black">
                    <a:tint val="75000"/>
                  </a:prstClr>
                </a:solidFill>
              </a:rPr>
              <a:pPr/>
              <a:t>17/10/2018</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A4B90BE-6644-4ABB-84BC-3CC96FF7B0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2388054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7F61678-E82E-462E-A66D-C2DBA847AB77}" type="datetimeFigureOut">
              <a:rPr lang="en-GB" smtClean="0">
                <a:solidFill>
                  <a:prstClr val="black">
                    <a:tint val="75000"/>
                  </a:prstClr>
                </a:solidFill>
              </a:rPr>
              <a:pPr/>
              <a:t>17/10/2018</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A4B90BE-6644-4ABB-84BC-3CC96FF7B0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1320977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2"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13523" y="3335342"/>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957267" y="3335342"/>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B4CF87-C2F7-45A9-823D-CF7681ED08D5}" type="datetimeFigureOut">
              <a:rPr lang="en-GB" smtClean="0"/>
              <a:pPr/>
              <a:t>17/10/2018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24446729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F61678-E82E-462E-A66D-C2DBA847AB77}" type="datetimeFigureOut">
              <a:rPr lang="en-GB" smtClean="0">
                <a:solidFill>
                  <a:prstClr val="black">
                    <a:tint val="75000"/>
                  </a:prstClr>
                </a:solidFill>
              </a:rPr>
              <a:pPr/>
              <a:t>17/10/2018</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A4B90BE-6644-4ABB-84BC-3CC96FF7B0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2098109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F61678-E82E-462E-A66D-C2DBA847AB77}" type="datetimeFigureOut">
              <a:rPr lang="en-GB" smtClean="0">
                <a:solidFill>
                  <a:prstClr val="black">
                    <a:tint val="75000"/>
                  </a:prstClr>
                </a:solidFill>
              </a:rPr>
              <a:pPr/>
              <a:t>17/10/2018</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A4B90BE-6644-4ABB-84BC-3CC96FF7B0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4065385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F61678-E82E-462E-A66D-C2DBA847AB77}" type="datetimeFigureOut">
              <a:rPr lang="en-GB" smtClean="0">
                <a:solidFill>
                  <a:prstClr val="black">
                    <a:tint val="75000"/>
                  </a:prstClr>
                </a:solidFill>
              </a:rPr>
              <a:pPr/>
              <a:t>17/10/2018</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A4B90BE-6644-4ABB-84BC-3CC96FF7B0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10299503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F61678-E82E-462E-A66D-C2DBA847AB77}" type="datetimeFigureOut">
              <a:rPr lang="en-GB" smtClean="0">
                <a:solidFill>
                  <a:prstClr val="black">
                    <a:tint val="75000"/>
                  </a:prstClr>
                </a:solidFill>
              </a:rPr>
              <a:pPr/>
              <a:t>17/10/2018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A4B90BE-6644-4ABB-84BC-3CC96FF7B0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1231212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F61678-E82E-462E-A66D-C2DBA847AB77}" type="datetimeFigureOut">
              <a:rPr lang="en-GB" smtClean="0">
                <a:solidFill>
                  <a:prstClr val="black">
                    <a:tint val="75000"/>
                  </a:prstClr>
                </a:solidFill>
              </a:rPr>
              <a:pPr/>
              <a:t>17/10/2018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A4B90BE-6644-4ABB-84BC-3CC96FF7B0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13840483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903862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5" y="381000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4" name="Rectangle 23"/>
          <p:cNvSpPr/>
          <p:nvPr/>
        </p:nvSpPr>
        <p:spPr>
          <a:xfrm flipV="1">
            <a:off x="5410203"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5" name="Rectangle 24"/>
          <p:cNvSpPr/>
          <p:nvPr/>
        </p:nvSpPr>
        <p:spPr>
          <a:xfrm flipV="1">
            <a:off x="5410203"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Rectangle 9"/>
          <p:cNvSpPr/>
          <p:nvPr/>
        </p:nvSpPr>
        <p:spPr>
          <a:xfrm>
            <a:off x="3" y="3675533"/>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Title 7"/>
          <p:cNvSpPr>
            <a:spLocks noGrp="1"/>
          </p:cNvSpPr>
          <p:nvPr>
            <p:ph type="ctrTitle"/>
          </p:nvPr>
        </p:nvSpPr>
        <p:spPr>
          <a:xfrm>
            <a:off x="457200" y="2401893"/>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958E3540-5A4E-4AD3-B8F3-DF55E0B61139}" type="datetimeFigureOut">
              <a:rPr lang="en-GB" smtClean="0">
                <a:solidFill>
                  <a:srgbClr val="438086"/>
                </a:solidFill>
              </a:rPr>
              <a:pPr/>
              <a:t>17/10/2018</a:t>
            </a:fld>
            <a:endParaRPr lang="en-GB">
              <a:solidFill>
                <a:srgbClr val="438086"/>
              </a:solidFill>
            </a:endParaRPr>
          </a:p>
        </p:txBody>
      </p:sp>
      <p:sp>
        <p:nvSpPr>
          <p:cNvPr id="17" name="Footer Placeholder 16"/>
          <p:cNvSpPr>
            <a:spLocks noGrp="1"/>
          </p:cNvSpPr>
          <p:nvPr>
            <p:ph type="ftr" sz="quarter" idx="11"/>
          </p:nvPr>
        </p:nvSpPr>
        <p:spPr>
          <a:xfrm>
            <a:off x="5410200" y="4205288"/>
            <a:ext cx="1295400" cy="457200"/>
          </a:xfrm>
        </p:spPr>
        <p:txBody>
          <a:bodyPr/>
          <a:lstStyle/>
          <a:p>
            <a:endParaRPr lang="en-GB">
              <a:solidFill>
                <a:srgbClr val="438086"/>
              </a:solidFill>
            </a:endParaRPr>
          </a:p>
        </p:txBody>
      </p:sp>
      <p:sp>
        <p:nvSpPr>
          <p:cNvPr id="29" name="Slide Number Placeholder 28"/>
          <p:cNvSpPr>
            <a:spLocks noGrp="1"/>
          </p:cNvSpPr>
          <p:nvPr>
            <p:ph type="sldNum" sz="quarter" idx="12"/>
          </p:nvPr>
        </p:nvSpPr>
        <p:spPr>
          <a:xfrm>
            <a:off x="8320089" y="1136"/>
            <a:ext cx="747712" cy="365760"/>
          </a:xfrm>
        </p:spPr>
        <p:txBody>
          <a:bodyPr/>
          <a:lstStyle>
            <a:lvl1pPr algn="r">
              <a:defRPr sz="1800">
                <a:solidFill>
                  <a:schemeClr val="bg1"/>
                </a:solidFill>
              </a:defRPr>
            </a:lvl1pPr>
          </a:lstStyle>
          <a:p>
            <a:fld id="{0D34BB1E-5F40-42C3-94E5-A0A62C5B6639}"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xmlns="" val="13009716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58E3540-5A4E-4AD3-B8F3-DF55E0B61139}" type="datetimeFigureOut">
              <a:rPr lang="en-GB" smtClean="0">
                <a:solidFill>
                  <a:srgbClr val="438086"/>
                </a:solidFill>
              </a:rPr>
              <a:pPr/>
              <a:t>17/10/2018</a:t>
            </a:fld>
            <a:endParaRPr lang="en-GB">
              <a:solidFill>
                <a:srgbClr val="438086"/>
              </a:solidFill>
            </a:endParaRPr>
          </a:p>
        </p:txBody>
      </p:sp>
      <p:sp>
        <p:nvSpPr>
          <p:cNvPr id="5" name="Footer Placeholder 4"/>
          <p:cNvSpPr>
            <a:spLocks noGrp="1"/>
          </p:cNvSpPr>
          <p:nvPr>
            <p:ph type="ftr" sz="quarter" idx="11"/>
          </p:nvPr>
        </p:nvSpPr>
        <p:spPr/>
        <p:txBody>
          <a:bodyPr/>
          <a:lstStyle/>
          <a:p>
            <a:endParaRPr lang="en-GB">
              <a:solidFill>
                <a:srgbClr val="438086"/>
              </a:solidFill>
            </a:endParaRPr>
          </a:p>
        </p:txBody>
      </p:sp>
      <p:sp>
        <p:nvSpPr>
          <p:cNvPr id="6" name="Slide Number Placeholder 5"/>
          <p:cNvSpPr>
            <a:spLocks noGrp="1"/>
          </p:cNvSpPr>
          <p:nvPr>
            <p:ph type="sldNum" sz="quarter" idx="12"/>
          </p:nvPr>
        </p:nvSpPr>
        <p:spPr/>
        <p:txBody>
          <a:bodyPr/>
          <a:lstStyle/>
          <a:p>
            <a:fld id="{0D34BB1E-5F40-42C3-94E5-A0A62C5B6639}" type="slidenum">
              <a:rPr lang="en-GB" smtClean="0"/>
              <a:pPr/>
              <a:t>‹#›</a:t>
            </a:fld>
            <a:endParaRPr lang="en-GB"/>
          </a:p>
        </p:txBody>
      </p:sp>
    </p:spTree>
    <p:extLst>
      <p:ext uri="{BB962C8B-B14F-4D97-AF65-F5344CB8AC3E}">
        <p14:creationId xmlns:p14="http://schemas.microsoft.com/office/powerpoint/2010/main" xmlns="" val="1557620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58E3540-5A4E-4AD3-B8F3-DF55E0B61139}" type="datetimeFigureOut">
              <a:rPr lang="en-GB" smtClean="0">
                <a:solidFill>
                  <a:srgbClr val="438086"/>
                </a:solidFill>
              </a:rPr>
              <a:pPr/>
              <a:t>17/10/2018</a:t>
            </a:fld>
            <a:endParaRPr lang="en-GB">
              <a:solidFill>
                <a:srgbClr val="438086"/>
              </a:solidFill>
            </a:endParaRPr>
          </a:p>
        </p:txBody>
      </p:sp>
      <p:sp>
        <p:nvSpPr>
          <p:cNvPr id="5" name="Footer Placeholder 4"/>
          <p:cNvSpPr>
            <a:spLocks noGrp="1"/>
          </p:cNvSpPr>
          <p:nvPr>
            <p:ph type="ftr" sz="quarter" idx="11"/>
          </p:nvPr>
        </p:nvSpPr>
        <p:spPr/>
        <p:txBody>
          <a:bodyPr/>
          <a:lstStyle/>
          <a:p>
            <a:endParaRPr lang="en-GB">
              <a:solidFill>
                <a:srgbClr val="438086"/>
              </a:solidFill>
            </a:endParaRPr>
          </a:p>
        </p:txBody>
      </p:sp>
      <p:sp>
        <p:nvSpPr>
          <p:cNvPr id="6" name="Slide Number Placeholder 5"/>
          <p:cNvSpPr>
            <a:spLocks noGrp="1"/>
          </p:cNvSpPr>
          <p:nvPr>
            <p:ph type="sldNum" sz="quarter" idx="12"/>
          </p:nvPr>
        </p:nvSpPr>
        <p:spPr/>
        <p:txBody>
          <a:bodyPr/>
          <a:lstStyle/>
          <a:p>
            <a:fld id="{0D34BB1E-5F40-42C3-94E5-A0A62C5B6639}" type="slidenum">
              <a:rPr lang="en-GB" smtClean="0"/>
              <a:pPr/>
              <a:t>‹#›</a:t>
            </a:fld>
            <a:endParaRPr lang="en-GB"/>
          </a:p>
        </p:txBody>
      </p:sp>
    </p:spTree>
    <p:extLst>
      <p:ext uri="{BB962C8B-B14F-4D97-AF65-F5344CB8AC3E}">
        <p14:creationId xmlns:p14="http://schemas.microsoft.com/office/powerpoint/2010/main" xmlns="" val="33043512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30"/>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30"/>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58E3540-5A4E-4AD3-B8F3-DF55E0B61139}" type="datetimeFigureOut">
              <a:rPr lang="en-GB" smtClean="0">
                <a:solidFill>
                  <a:srgbClr val="438086"/>
                </a:solidFill>
              </a:rPr>
              <a:pPr/>
              <a:t>17/10/2018</a:t>
            </a:fld>
            <a:endParaRPr lang="en-GB">
              <a:solidFill>
                <a:srgbClr val="438086"/>
              </a:solidFill>
            </a:endParaRPr>
          </a:p>
        </p:txBody>
      </p:sp>
      <p:sp>
        <p:nvSpPr>
          <p:cNvPr id="6" name="Footer Placeholder 5"/>
          <p:cNvSpPr>
            <a:spLocks noGrp="1"/>
          </p:cNvSpPr>
          <p:nvPr>
            <p:ph type="ftr" sz="quarter" idx="11"/>
          </p:nvPr>
        </p:nvSpPr>
        <p:spPr/>
        <p:txBody>
          <a:bodyPr/>
          <a:lstStyle/>
          <a:p>
            <a:endParaRPr lang="en-GB">
              <a:solidFill>
                <a:srgbClr val="438086"/>
              </a:solidFill>
            </a:endParaRPr>
          </a:p>
        </p:txBody>
      </p:sp>
      <p:sp>
        <p:nvSpPr>
          <p:cNvPr id="7" name="Slide Number Placeholder 6"/>
          <p:cNvSpPr>
            <a:spLocks noGrp="1"/>
          </p:cNvSpPr>
          <p:nvPr>
            <p:ph type="sldNum" sz="quarter" idx="12"/>
          </p:nvPr>
        </p:nvSpPr>
        <p:spPr/>
        <p:txBody>
          <a:bodyPr/>
          <a:lstStyle/>
          <a:p>
            <a:fld id="{0D34BB1E-5F40-42C3-94E5-A0A62C5B6639}" type="slidenum">
              <a:rPr lang="en-GB" smtClean="0"/>
              <a:pPr/>
              <a:t>‹#›</a:t>
            </a:fld>
            <a:endParaRPr lang="en-GB"/>
          </a:p>
        </p:txBody>
      </p:sp>
    </p:spTree>
    <p:extLst>
      <p:ext uri="{BB962C8B-B14F-4D97-AF65-F5344CB8AC3E}">
        <p14:creationId xmlns:p14="http://schemas.microsoft.com/office/powerpoint/2010/main" xmlns="" val="1690036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B4CF87-C2F7-45A9-823D-CF7681ED08D5}" type="datetimeFigureOut">
              <a:rPr lang="en-GB" smtClean="0"/>
              <a:pPr/>
              <a:t>17/10/2018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4742846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8"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7"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958E3540-5A4E-4AD3-B8F3-DF55E0B61139}" type="datetimeFigureOut">
              <a:rPr lang="en-GB" smtClean="0">
                <a:solidFill>
                  <a:srgbClr val="438086"/>
                </a:solidFill>
              </a:rPr>
              <a:pPr/>
              <a:t>17/10/2018</a:t>
            </a:fld>
            <a:endParaRPr lang="en-GB">
              <a:solidFill>
                <a:srgbClr val="438086"/>
              </a:solidFill>
            </a:endParaRPr>
          </a:p>
        </p:txBody>
      </p:sp>
      <p:sp>
        <p:nvSpPr>
          <p:cNvPr id="27" name="Slide Number Placeholder 26"/>
          <p:cNvSpPr>
            <a:spLocks noGrp="1"/>
          </p:cNvSpPr>
          <p:nvPr>
            <p:ph type="sldNum" sz="quarter" idx="11"/>
          </p:nvPr>
        </p:nvSpPr>
        <p:spPr/>
        <p:txBody>
          <a:bodyPr rtlCol="0"/>
          <a:lstStyle/>
          <a:p>
            <a:fld id="{0D34BB1E-5F40-42C3-94E5-A0A62C5B6639}" type="slidenum">
              <a:rPr lang="en-GB" smtClean="0"/>
              <a:pPr/>
              <a:t>‹#›</a:t>
            </a:fld>
            <a:endParaRPr lang="en-GB"/>
          </a:p>
        </p:txBody>
      </p:sp>
      <p:sp>
        <p:nvSpPr>
          <p:cNvPr id="28" name="Footer Placeholder 27"/>
          <p:cNvSpPr>
            <a:spLocks noGrp="1"/>
          </p:cNvSpPr>
          <p:nvPr>
            <p:ph type="ftr" sz="quarter" idx="12"/>
          </p:nvPr>
        </p:nvSpPr>
        <p:spPr/>
        <p:txBody>
          <a:bodyPr rtlCol="0"/>
          <a:lstStyle/>
          <a:p>
            <a:endParaRPr lang="en-GB">
              <a:solidFill>
                <a:srgbClr val="438086"/>
              </a:solidFill>
            </a:endParaRPr>
          </a:p>
        </p:txBody>
      </p:sp>
    </p:spTree>
    <p:extLst>
      <p:ext uri="{BB962C8B-B14F-4D97-AF65-F5344CB8AC3E}">
        <p14:creationId xmlns:p14="http://schemas.microsoft.com/office/powerpoint/2010/main" xmlns="" val="38354383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958E3540-5A4E-4AD3-B8F3-DF55E0B61139}" type="datetimeFigureOut">
              <a:rPr lang="en-GB" smtClean="0">
                <a:solidFill>
                  <a:srgbClr val="438086"/>
                </a:solidFill>
              </a:rPr>
              <a:pPr/>
              <a:t>17/10/2018</a:t>
            </a:fld>
            <a:endParaRPr lang="en-GB">
              <a:solidFill>
                <a:srgbClr val="438086"/>
              </a:solidFill>
            </a:endParaRPr>
          </a:p>
        </p:txBody>
      </p:sp>
      <p:sp>
        <p:nvSpPr>
          <p:cNvPr id="4" name="Footer Placeholder 3"/>
          <p:cNvSpPr>
            <a:spLocks noGrp="1"/>
          </p:cNvSpPr>
          <p:nvPr>
            <p:ph type="ftr" sz="quarter" idx="11"/>
          </p:nvPr>
        </p:nvSpPr>
        <p:spPr>
          <a:xfrm>
            <a:off x="5257800" y="612648"/>
            <a:ext cx="1325880" cy="457200"/>
          </a:xfrm>
        </p:spPr>
        <p:txBody>
          <a:bodyPr/>
          <a:lstStyle/>
          <a:p>
            <a:endParaRPr lang="en-GB">
              <a:solidFill>
                <a:srgbClr val="438086"/>
              </a:solidFill>
            </a:endParaRPr>
          </a:p>
        </p:txBody>
      </p:sp>
      <p:sp>
        <p:nvSpPr>
          <p:cNvPr id="5" name="Slide Number Placeholder 4"/>
          <p:cNvSpPr>
            <a:spLocks noGrp="1"/>
          </p:cNvSpPr>
          <p:nvPr>
            <p:ph type="sldNum" sz="quarter" idx="12"/>
          </p:nvPr>
        </p:nvSpPr>
        <p:spPr>
          <a:xfrm>
            <a:off x="8174736" y="2272"/>
            <a:ext cx="762000" cy="365760"/>
          </a:xfrm>
        </p:spPr>
        <p:txBody>
          <a:bodyPr/>
          <a:lstStyle/>
          <a:p>
            <a:fld id="{0D34BB1E-5F40-42C3-94E5-A0A62C5B6639}" type="slidenum">
              <a:rPr lang="en-GB" smtClean="0"/>
              <a:pPr/>
              <a:t>‹#›</a:t>
            </a:fld>
            <a:endParaRPr lang="en-GB"/>
          </a:p>
        </p:txBody>
      </p:sp>
    </p:spTree>
    <p:extLst>
      <p:ext uri="{BB962C8B-B14F-4D97-AF65-F5344CB8AC3E}">
        <p14:creationId xmlns:p14="http://schemas.microsoft.com/office/powerpoint/2010/main" xmlns="" val="25371661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8E3540-5A4E-4AD3-B8F3-DF55E0B61139}" type="datetimeFigureOut">
              <a:rPr lang="en-GB" smtClean="0">
                <a:solidFill>
                  <a:srgbClr val="438086"/>
                </a:solidFill>
              </a:rPr>
              <a:pPr/>
              <a:t>17/10/2018</a:t>
            </a:fld>
            <a:endParaRPr lang="en-GB">
              <a:solidFill>
                <a:srgbClr val="438086"/>
              </a:solidFill>
            </a:endParaRPr>
          </a:p>
        </p:txBody>
      </p:sp>
      <p:sp>
        <p:nvSpPr>
          <p:cNvPr id="3" name="Footer Placeholder 2"/>
          <p:cNvSpPr>
            <a:spLocks noGrp="1"/>
          </p:cNvSpPr>
          <p:nvPr>
            <p:ph type="ftr" sz="quarter" idx="11"/>
          </p:nvPr>
        </p:nvSpPr>
        <p:spPr/>
        <p:txBody>
          <a:bodyPr/>
          <a:lstStyle/>
          <a:p>
            <a:endParaRPr lang="en-GB">
              <a:solidFill>
                <a:srgbClr val="438086"/>
              </a:solidFill>
            </a:endParaRPr>
          </a:p>
        </p:txBody>
      </p:sp>
      <p:sp>
        <p:nvSpPr>
          <p:cNvPr id="4" name="Slide Number Placeholder 3"/>
          <p:cNvSpPr>
            <a:spLocks noGrp="1"/>
          </p:cNvSpPr>
          <p:nvPr>
            <p:ph type="sldNum" sz="quarter" idx="12"/>
          </p:nvPr>
        </p:nvSpPr>
        <p:spPr/>
        <p:txBody>
          <a:bodyPr/>
          <a:lstStyle/>
          <a:p>
            <a:fld id="{0D34BB1E-5F40-42C3-94E5-A0A62C5B6639}" type="slidenum">
              <a:rPr lang="en-GB" smtClean="0"/>
              <a:pPr/>
              <a:t>‹#›</a:t>
            </a:fld>
            <a:endParaRPr lang="en-GB"/>
          </a:p>
        </p:txBody>
      </p:sp>
    </p:spTree>
    <p:extLst>
      <p:ext uri="{BB962C8B-B14F-4D97-AF65-F5344CB8AC3E}">
        <p14:creationId xmlns:p14="http://schemas.microsoft.com/office/powerpoint/2010/main" xmlns="" val="33152410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58E3540-5A4E-4AD3-B8F3-DF55E0B61139}" type="datetimeFigureOut">
              <a:rPr lang="en-GB" smtClean="0">
                <a:solidFill>
                  <a:srgbClr val="438086"/>
                </a:solidFill>
              </a:rPr>
              <a:pPr/>
              <a:t>17/10/2018</a:t>
            </a:fld>
            <a:endParaRPr lang="en-GB">
              <a:solidFill>
                <a:srgbClr val="438086"/>
              </a:solidFill>
            </a:endParaRPr>
          </a:p>
        </p:txBody>
      </p:sp>
      <p:sp>
        <p:nvSpPr>
          <p:cNvPr id="6" name="Footer Placeholder 5"/>
          <p:cNvSpPr>
            <a:spLocks noGrp="1"/>
          </p:cNvSpPr>
          <p:nvPr>
            <p:ph type="ftr" sz="quarter" idx="11"/>
          </p:nvPr>
        </p:nvSpPr>
        <p:spPr/>
        <p:txBody>
          <a:bodyPr/>
          <a:lstStyle/>
          <a:p>
            <a:endParaRPr lang="en-GB">
              <a:solidFill>
                <a:srgbClr val="438086"/>
              </a:solidFill>
            </a:endParaRPr>
          </a:p>
        </p:txBody>
      </p:sp>
      <p:sp>
        <p:nvSpPr>
          <p:cNvPr id="7" name="Slide Number Placeholder 6"/>
          <p:cNvSpPr>
            <a:spLocks noGrp="1"/>
          </p:cNvSpPr>
          <p:nvPr>
            <p:ph type="sldNum" sz="quarter" idx="12"/>
          </p:nvPr>
        </p:nvSpPr>
        <p:spPr/>
        <p:txBody>
          <a:bodyPr/>
          <a:lstStyle/>
          <a:p>
            <a:fld id="{0D34BB1E-5F40-42C3-94E5-A0A62C5B6639}" type="slidenum">
              <a:rPr lang="en-GB" smtClean="0"/>
              <a:pPr/>
              <a:t>‹#›</a:t>
            </a:fld>
            <a:endParaRPr lang="en-GB"/>
          </a:p>
        </p:txBody>
      </p:sp>
    </p:spTree>
    <p:extLst>
      <p:ext uri="{BB962C8B-B14F-4D97-AF65-F5344CB8AC3E}">
        <p14:creationId xmlns:p14="http://schemas.microsoft.com/office/powerpoint/2010/main" xmlns="" val="29967873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1"/>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9"/>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58E3540-5A4E-4AD3-B8F3-DF55E0B61139}" type="datetimeFigureOut">
              <a:rPr lang="en-GB" smtClean="0">
                <a:solidFill>
                  <a:srgbClr val="438086"/>
                </a:solidFill>
              </a:rPr>
              <a:pPr/>
              <a:t>17/10/2018</a:t>
            </a:fld>
            <a:endParaRPr lang="en-GB">
              <a:solidFill>
                <a:srgbClr val="438086"/>
              </a:solidFill>
            </a:endParaRPr>
          </a:p>
        </p:txBody>
      </p:sp>
      <p:sp>
        <p:nvSpPr>
          <p:cNvPr id="6" name="Footer Placeholder 5"/>
          <p:cNvSpPr>
            <a:spLocks noGrp="1"/>
          </p:cNvSpPr>
          <p:nvPr>
            <p:ph type="ftr" sz="quarter" idx="11"/>
          </p:nvPr>
        </p:nvSpPr>
        <p:spPr/>
        <p:txBody>
          <a:bodyPr/>
          <a:lstStyle/>
          <a:p>
            <a:endParaRPr lang="en-GB">
              <a:solidFill>
                <a:srgbClr val="438086"/>
              </a:solidFill>
            </a:endParaRPr>
          </a:p>
        </p:txBody>
      </p:sp>
      <p:sp>
        <p:nvSpPr>
          <p:cNvPr id="7" name="Slide Number Placeholder 6"/>
          <p:cNvSpPr>
            <a:spLocks noGrp="1"/>
          </p:cNvSpPr>
          <p:nvPr>
            <p:ph type="sldNum" sz="quarter" idx="12"/>
          </p:nvPr>
        </p:nvSpPr>
        <p:spPr/>
        <p:txBody>
          <a:bodyPr/>
          <a:lstStyle/>
          <a:p>
            <a:fld id="{0D34BB1E-5F40-42C3-94E5-A0A62C5B6639}" type="slidenum">
              <a:rPr lang="en-GB" smtClean="0"/>
              <a:pPr/>
              <a:t>‹#›</a:t>
            </a:fld>
            <a:endParaRPr lang="en-GB"/>
          </a:p>
        </p:txBody>
      </p:sp>
    </p:spTree>
    <p:extLst>
      <p:ext uri="{BB962C8B-B14F-4D97-AF65-F5344CB8AC3E}">
        <p14:creationId xmlns:p14="http://schemas.microsoft.com/office/powerpoint/2010/main" xmlns="" val="19483929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58E3540-5A4E-4AD3-B8F3-DF55E0B61139}" type="datetimeFigureOut">
              <a:rPr lang="en-GB" smtClean="0">
                <a:solidFill>
                  <a:srgbClr val="438086"/>
                </a:solidFill>
              </a:rPr>
              <a:pPr/>
              <a:t>17/10/2018</a:t>
            </a:fld>
            <a:endParaRPr lang="en-GB">
              <a:solidFill>
                <a:srgbClr val="438086"/>
              </a:solidFill>
            </a:endParaRPr>
          </a:p>
        </p:txBody>
      </p:sp>
      <p:sp>
        <p:nvSpPr>
          <p:cNvPr id="5" name="Footer Placeholder 4"/>
          <p:cNvSpPr>
            <a:spLocks noGrp="1"/>
          </p:cNvSpPr>
          <p:nvPr>
            <p:ph type="ftr" sz="quarter" idx="11"/>
          </p:nvPr>
        </p:nvSpPr>
        <p:spPr/>
        <p:txBody>
          <a:bodyPr/>
          <a:lstStyle/>
          <a:p>
            <a:endParaRPr lang="en-GB">
              <a:solidFill>
                <a:srgbClr val="438086"/>
              </a:solidFill>
            </a:endParaRPr>
          </a:p>
        </p:txBody>
      </p:sp>
      <p:sp>
        <p:nvSpPr>
          <p:cNvPr id="6" name="Slide Number Placeholder 5"/>
          <p:cNvSpPr>
            <a:spLocks noGrp="1"/>
          </p:cNvSpPr>
          <p:nvPr>
            <p:ph type="sldNum" sz="quarter" idx="12"/>
          </p:nvPr>
        </p:nvSpPr>
        <p:spPr/>
        <p:txBody>
          <a:bodyPr/>
          <a:lstStyle/>
          <a:p>
            <a:fld id="{0D34BB1E-5F40-42C3-94E5-A0A62C5B6639}" type="slidenum">
              <a:rPr lang="en-GB" smtClean="0"/>
              <a:pPr/>
              <a:t>‹#›</a:t>
            </a:fld>
            <a:endParaRPr lang="en-GB"/>
          </a:p>
        </p:txBody>
      </p:sp>
    </p:spTree>
    <p:extLst>
      <p:ext uri="{BB962C8B-B14F-4D97-AF65-F5344CB8AC3E}">
        <p14:creationId xmlns:p14="http://schemas.microsoft.com/office/powerpoint/2010/main" xmlns="" val="45435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58E3540-5A4E-4AD3-B8F3-DF55E0B61139}" type="datetimeFigureOut">
              <a:rPr lang="en-GB" smtClean="0">
                <a:solidFill>
                  <a:srgbClr val="438086"/>
                </a:solidFill>
              </a:rPr>
              <a:pPr/>
              <a:t>17/10/2018</a:t>
            </a:fld>
            <a:endParaRPr lang="en-GB">
              <a:solidFill>
                <a:srgbClr val="438086"/>
              </a:solidFill>
            </a:endParaRPr>
          </a:p>
        </p:txBody>
      </p:sp>
      <p:sp>
        <p:nvSpPr>
          <p:cNvPr id="5" name="Footer Placeholder 4"/>
          <p:cNvSpPr>
            <a:spLocks noGrp="1"/>
          </p:cNvSpPr>
          <p:nvPr>
            <p:ph type="ftr" sz="quarter" idx="11"/>
          </p:nvPr>
        </p:nvSpPr>
        <p:spPr/>
        <p:txBody>
          <a:bodyPr/>
          <a:lstStyle/>
          <a:p>
            <a:endParaRPr lang="en-GB">
              <a:solidFill>
                <a:srgbClr val="438086"/>
              </a:solidFill>
            </a:endParaRPr>
          </a:p>
        </p:txBody>
      </p:sp>
      <p:sp>
        <p:nvSpPr>
          <p:cNvPr id="6" name="Slide Number Placeholder 5"/>
          <p:cNvSpPr>
            <a:spLocks noGrp="1"/>
          </p:cNvSpPr>
          <p:nvPr>
            <p:ph type="sldNum" sz="quarter" idx="12"/>
          </p:nvPr>
        </p:nvSpPr>
        <p:spPr/>
        <p:txBody>
          <a:bodyPr/>
          <a:lstStyle/>
          <a:p>
            <a:fld id="{0D34BB1E-5F40-42C3-94E5-A0A62C5B6639}" type="slidenum">
              <a:rPr lang="en-GB" smtClean="0"/>
              <a:pPr/>
              <a:t>‹#›</a:t>
            </a:fld>
            <a:endParaRPr lang="en-GB"/>
          </a:p>
        </p:txBody>
      </p:sp>
    </p:spTree>
    <p:extLst>
      <p:ext uri="{BB962C8B-B14F-4D97-AF65-F5344CB8AC3E}">
        <p14:creationId xmlns:p14="http://schemas.microsoft.com/office/powerpoint/2010/main" xmlns="" val="21925538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4"/>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D5911E-9C47-4F96-8C4F-3EC00032E16C}" type="datetimeFigureOut">
              <a:rPr lang="en-GB" smtClean="0">
                <a:solidFill>
                  <a:srgbClr val="DFDCB7"/>
                </a:solidFill>
              </a:rPr>
              <a:pPr/>
              <a:t>17/10/2018</a:t>
            </a:fld>
            <a:endParaRPr lang="en-GB" dirty="0">
              <a:solidFill>
                <a:srgbClr val="DFDCB7"/>
              </a:solidFill>
            </a:endParaRPr>
          </a:p>
        </p:txBody>
      </p:sp>
      <p:sp>
        <p:nvSpPr>
          <p:cNvPr id="5" name="Footer Placeholder 4"/>
          <p:cNvSpPr>
            <a:spLocks noGrp="1"/>
          </p:cNvSpPr>
          <p:nvPr>
            <p:ph type="ftr" sz="quarter" idx="11"/>
          </p:nvPr>
        </p:nvSpPr>
        <p:spPr/>
        <p:txBody>
          <a:bodyPr/>
          <a:lstStyle/>
          <a:p>
            <a:endParaRPr lang="en-GB" dirty="0">
              <a:solidFill>
                <a:srgbClr val="DFDCB7"/>
              </a:solidFill>
            </a:endParaRPr>
          </a:p>
        </p:txBody>
      </p:sp>
      <p:sp>
        <p:nvSpPr>
          <p:cNvPr id="6" name="Slide Number Placeholder 5"/>
          <p:cNvSpPr>
            <a:spLocks noGrp="1"/>
          </p:cNvSpPr>
          <p:nvPr>
            <p:ph type="sldNum" sz="quarter" idx="12"/>
          </p:nvPr>
        </p:nvSpPr>
        <p:spPr/>
        <p:txBody>
          <a:bodyPr/>
          <a:lstStyle/>
          <a:p>
            <a:fld id="{AD16D1A4-D4DD-4A77-9C78-7ED2A1BAB5B1}" type="slidenum">
              <a:rPr lang="en-GB" smtClean="0"/>
              <a:pPr/>
              <a:t>‹#›</a:t>
            </a:fld>
            <a:endParaRPr lang="en-GB" dirty="0"/>
          </a:p>
        </p:txBody>
      </p:sp>
    </p:spTree>
    <p:extLst>
      <p:ext uri="{BB962C8B-B14F-4D97-AF65-F5344CB8AC3E}">
        <p14:creationId xmlns:p14="http://schemas.microsoft.com/office/powerpoint/2010/main" xmlns="" val="28283862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5911E-9C47-4F96-8C4F-3EC00032E16C}" type="datetimeFigureOut">
              <a:rPr lang="en-GB" smtClean="0">
                <a:solidFill>
                  <a:srgbClr val="DFDCB7"/>
                </a:solidFill>
              </a:rPr>
              <a:pPr/>
              <a:t>17/10/2018</a:t>
            </a:fld>
            <a:endParaRPr lang="en-GB" dirty="0">
              <a:solidFill>
                <a:srgbClr val="DFDCB7"/>
              </a:solidFill>
            </a:endParaRPr>
          </a:p>
        </p:txBody>
      </p:sp>
      <p:sp>
        <p:nvSpPr>
          <p:cNvPr id="5" name="Footer Placeholder 4"/>
          <p:cNvSpPr>
            <a:spLocks noGrp="1"/>
          </p:cNvSpPr>
          <p:nvPr>
            <p:ph type="ftr" sz="quarter" idx="11"/>
          </p:nvPr>
        </p:nvSpPr>
        <p:spPr/>
        <p:txBody>
          <a:bodyPr/>
          <a:lstStyle/>
          <a:p>
            <a:endParaRPr lang="en-GB" dirty="0">
              <a:solidFill>
                <a:srgbClr val="DFDCB7"/>
              </a:solidFill>
            </a:endParaRPr>
          </a:p>
        </p:txBody>
      </p:sp>
      <p:sp>
        <p:nvSpPr>
          <p:cNvPr id="6" name="Slide Number Placeholder 5"/>
          <p:cNvSpPr>
            <a:spLocks noGrp="1"/>
          </p:cNvSpPr>
          <p:nvPr>
            <p:ph type="sldNum" sz="quarter" idx="12"/>
          </p:nvPr>
        </p:nvSpPr>
        <p:spPr/>
        <p:txBody>
          <a:bodyPr/>
          <a:lstStyle/>
          <a:p>
            <a:fld id="{AD16D1A4-D4DD-4A77-9C78-7ED2A1BAB5B1}" type="slidenum">
              <a:rPr lang="en-GB" smtClean="0"/>
              <a:pPr/>
              <a:t>‹#›</a:t>
            </a:fld>
            <a:endParaRPr lang="en-GB" dirty="0"/>
          </a:p>
        </p:txBody>
      </p:sp>
    </p:spTree>
    <p:extLst>
      <p:ext uri="{BB962C8B-B14F-4D97-AF65-F5344CB8AC3E}">
        <p14:creationId xmlns:p14="http://schemas.microsoft.com/office/powerpoint/2010/main" xmlns="" val="8302989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5"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D5911E-9C47-4F96-8C4F-3EC00032E16C}" type="datetimeFigureOut">
              <a:rPr lang="en-GB" smtClean="0">
                <a:solidFill>
                  <a:srgbClr val="DFDCB7"/>
                </a:solidFill>
              </a:rPr>
              <a:pPr/>
              <a:t>17/10/2018</a:t>
            </a:fld>
            <a:endParaRPr lang="en-GB" dirty="0">
              <a:solidFill>
                <a:srgbClr val="DFDCB7"/>
              </a:solidFill>
            </a:endParaRPr>
          </a:p>
        </p:txBody>
      </p:sp>
      <p:sp>
        <p:nvSpPr>
          <p:cNvPr id="5" name="Footer Placeholder 4"/>
          <p:cNvSpPr>
            <a:spLocks noGrp="1"/>
          </p:cNvSpPr>
          <p:nvPr>
            <p:ph type="ftr" sz="quarter" idx="11"/>
          </p:nvPr>
        </p:nvSpPr>
        <p:spPr/>
        <p:txBody>
          <a:bodyPr/>
          <a:lstStyle/>
          <a:p>
            <a:endParaRPr lang="en-GB" dirty="0">
              <a:solidFill>
                <a:srgbClr val="DFDCB7"/>
              </a:solidFill>
            </a:endParaRPr>
          </a:p>
        </p:txBody>
      </p:sp>
      <p:sp>
        <p:nvSpPr>
          <p:cNvPr id="6" name="Slide Number Placeholder 5"/>
          <p:cNvSpPr>
            <a:spLocks noGrp="1"/>
          </p:cNvSpPr>
          <p:nvPr>
            <p:ph type="sldNum" sz="quarter" idx="12"/>
          </p:nvPr>
        </p:nvSpPr>
        <p:spPr/>
        <p:txBody>
          <a:bodyPr/>
          <a:lstStyle/>
          <a:p>
            <a:fld id="{AD16D1A4-D4DD-4A77-9C78-7ED2A1BAB5B1}" type="slidenum">
              <a:rPr lang="en-GB" smtClean="0"/>
              <a:pPr/>
              <a:t>‹#›</a:t>
            </a:fld>
            <a:endParaRPr lang="en-GB" dirty="0"/>
          </a:p>
        </p:txBody>
      </p:sp>
    </p:spTree>
    <p:extLst>
      <p:ext uri="{BB962C8B-B14F-4D97-AF65-F5344CB8AC3E}">
        <p14:creationId xmlns:p14="http://schemas.microsoft.com/office/powerpoint/2010/main" xmlns="" val="26275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4CF87-C2F7-45A9-823D-CF7681ED08D5}" type="datetimeFigureOut">
              <a:rPr lang="en-GB" smtClean="0"/>
              <a:pPr/>
              <a:t>17/10/2018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5244390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D5911E-9C47-4F96-8C4F-3EC00032E16C}" type="datetimeFigureOut">
              <a:rPr lang="en-GB" smtClean="0">
                <a:solidFill>
                  <a:srgbClr val="DFDCB7"/>
                </a:solidFill>
              </a:rPr>
              <a:pPr/>
              <a:t>17/10/2018</a:t>
            </a:fld>
            <a:endParaRPr lang="en-GB" dirty="0">
              <a:solidFill>
                <a:srgbClr val="DFDCB7"/>
              </a:solidFill>
            </a:endParaRPr>
          </a:p>
        </p:txBody>
      </p:sp>
      <p:sp>
        <p:nvSpPr>
          <p:cNvPr id="6" name="Footer Placeholder 5"/>
          <p:cNvSpPr>
            <a:spLocks noGrp="1"/>
          </p:cNvSpPr>
          <p:nvPr>
            <p:ph type="ftr" sz="quarter" idx="11"/>
          </p:nvPr>
        </p:nvSpPr>
        <p:spPr/>
        <p:txBody>
          <a:bodyPr/>
          <a:lstStyle/>
          <a:p>
            <a:endParaRPr lang="en-GB" dirty="0">
              <a:solidFill>
                <a:srgbClr val="DFDCB7"/>
              </a:solidFill>
            </a:endParaRPr>
          </a:p>
        </p:txBody>
      </p:sp>
      <p:sp>
        <p:nvSpPr>
          <p:cNvPr id="7" name="Slide Number Placeholder 6"/>
          <p:cNvSpPr>
            <a:spLocks noGrp="1"/>
          </p:cNvSpPr>
          <p:nvPr>
            <p:ph type="sldNum" sz="quarter" idx="12"/>
          </p:nvPr>
        </p:nvSpPr>
        <p:spPr/>
        <p:txBody>
          <a:bodyPr/>
          <a:lstStyle/>
          <a:p>
            <a:fld id="{AD16D1A4-D4DD-4A77-9C78-7ED2A1BAB5B1}" type="slidenum">
              <a:rPr lang="en-GB" smtClean="0"/>
              <a:pPr/>
              <a:t>‹#›</a:t>
            </a:fld>
            <a:endParaRPr lang="en-GB" dirty="0"/>
          </a:p>
        </p:txBody>
      </p:sp>
    </p:spTree>
    <p:extLst>
      <p:ext uri="{BB962C8B-B14F-4D97-AF65-F5344CB8AC3E}">
        <p14:creationId xmlns:p14="http://schemas.microsoft.com/office/powerpoint/2010/main" xmlns="" val="2263717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D5911E-9C47-4F96-8C4F-3EC00032E16C}" type="datetimeFigureOut">
              <a:rPr lang="en-GB" smtClean="0">
                <a:solidFill>
                  <a:srgbClr val="DFDCB7"/>
                </a:solidFill>
              </a:rPr>
              <a:pPr/>
              <a:t>17/10/2018</a:t>
            </a:fld>
            <a:endParaRPr lang="en-GB" dirty="0">
              <a:solidFill>
                <a:srgbClr val="DFDCB7"/>
              </a:solidFill>
            </a:endParaRPr>
          </a:p>
        </p:txBody>
      </p:sp>
      <p:sp>
        <p:nvSpPr>
          <p:cNvPr id="8" name="Footer Placeholder 7"/>
          <p:cNvSpPr>
            <a:spLocks noGrp="1"/>
          </p:cNvSpPr>
          <p:nvPr>
            <p:ph type="ftr" sz="quarter" idx="11"/>
          </p:nvPr>
        </p:nvSpPr>
        <p:spPr/>
        <p:txBody>
          <a:bodyPr/>
          <a:lstStyle/>
          <a:p>
            <a:endParaRPr lang="en-GB" dirty="0">
              <a:solidFill>
                <a:srgbClr val="DFDCB7"/>
              </a:solidFill>
            </a:endParaRPr>
          </a:p>
        </p:txBody>
      </p:sp>
      <p:sp>
        <p:nvSpPr>
          <p:cNvPr id="9" name="Slide Number Placeholder 8"/>
          <p:cNvSpPr>
            <a:spLocks noGrp="1"/>
          </p:cNvSpPr>
          <p:nvPr>
            <p:ph type="sldNum" sz="quarter" idx="12"/>
          </p:nvPr>
        </p:nvSpPr>
        <p:spPr/>
        <p:txBody>
          <a:bodyPr/>
          <a:lstStyle/>
          <a:p>
            <a:fld id="{AD16D1A4-D4DD-4A77-9C78-7ED2A1BAB5B1}" type="slidenum">
              <a:rPr lang="en-GB" smtClean="0"/>
              <a:pPr/>
              <a:t>‹#›</a:t>
            </a:fld>
            <a:endParaRPr lang="en-GB" dirty="0"/>
          </a:p>
        </p:txBody>
      </p:sp>
    </p:spTree>
    <p:extLst>
      <p:ext uri="{BB962C8B-B14F-4D97-AF65-F5344CB8AC3E}">
        <p14:creationId xmlns:p14="http://schemas.microsoft.com/office/powerpoint/2010/main" xmlns="" val="24381159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D5911E-9C47-4F96-8C4F-3EC00032E16C}" type="datetimeFigureOut">
              <a:rPr lang="en-GB" smtClean="0">
                <a:solidFill>
                  <a:srgbClr val="DFDCB7"/>
                </a:solidFill>
              </a:rPr>
              <a:pPr/>
              <a:t>17/10/2018</a:t>
            </a:fld>
            <a:endParaRPr lang="en-GB" dirty="0">
              <a:solidFill>
                <a:srgbClr val="DFDCB7"/>
              </a:solidFill>
            </a:endParaRPr>
          </a:p>
        </p:txBody>
      </p:sp>
      <p:sp>
        <p:nvSpPr>
          <p:cNvPr id="4" name="Footer Placeholder 3"/>
          <p:cNvSpPr>
            <a:spLocks noGrp="1"/>
          </p:cNvSpPr>
          <p:nvPr>
            <p:ph type="ftr" sz="quarter" idx="11"/>
          </p:nvPr>
        </p:nvSpPr>
        <p:spPr/>
        <p:txBody>
          <a:bodyPr/>
          <a:lstStyle/>
          <a:p>
            <a:endParaRPr lang="en-GB" dirty="0">
              <a:solidFill>
                <a:srgbClr val="DFDCB7"/>
              </a:solidFill>
            </a:endParaRPr>
          </a:p>
        </p:txBody>
      </p:sp>
      <p:sp>
        <p:nvSpPr>
          <p:cNvPr id="5" name="Slide Number Placeholder 4"/>
          <p:cNvSpPr>
            <a:spLocks noGrp="1"/>
          </p:cNvSpPr>
          <p:nvPr>
            <p:ph type="sldNum" sz="quarter" idx="12"/>
          </p:nvPr>
        </p:nvSpPr>
        <p:spPr/>
        <p:txBody>
          <a:bodyPr/>
          <a:lstStyle/>
          <a:p>
            <a:fld id="{AD16D1A4-D4DD-4A77-9C78-7ED2A1BAB5B1}" type="slidenum">
              <a:rPr lang="en-GB" smtClean="0"/>
              <a:pPr/>
              <a:t>‹#›</a:t>
            </a:fld>
            <a:endParaRPr lang="en-GB" dirty="0"/>
          </a:p>
        </p:txBody>
      </p:sp>
    </p:spTree>
    <p:extLst>
      <p:ext uri="{BB962C8B-B14F-4D97-AF65-F5344CB8AC3E}">
        <p14:creationId xmlns:p14="http://schemas.microsoft.com/office/powerpoint/2010/main" xmlns="" val="37109272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5911E-9C47-4F96-8C4F-3EC00032E16C}" type="datetimeFigureOut">
              <a:rPr lang="en-GB" smtClean="0">
                <a:solidFill>
                  <a:srgbClr val="DFDCB7"/>
                </a:solidFill>
              </a:rPr>
              <a:pPr/>
              <a:t>17/10/2018</a:t>
            </a:fld>
            <a:endParaRPr lang="en-GB" dirty="0">
              <a:solidFill>
                <a:srgbClr val="DFDCB7"/>
              </a:solidFill>
            </a:endParaRPr>
          </a:p>
        </p:txBody>
      </p:sp>
      <p:sp>
        <p:nvSpPr>
          <p:cNvPr id="3" name="Footer Placeholder 2"/>
          <p:cNvSpPr>
            <a:spLocks noGrp="1"/>
          </p:cNvSpPr>
          <p:nvPr>
            <p:ph type="ftr" sz="quarter" idx="11"/>
          </p:nvPr>
        </p:nvSpPr>
        <p:spPr/>
        <p:txBody>
          <a:bodyPr/>
          <a:lstStyle/>
          <a:p>
            <a:endParaRPr lang="en-GB" dirty="0">
              <a:solidFill>
                <a:srgbClr val="DFDCB7"/>
              </a:solidFill>
            </a:endParaRPr>
          </a:p>
        </p:txBody>
      </p:sp>
      <p:sp>
        <p:nvSpPr>
          <p:cNvPr id="4" name="Slide Number Placeholder 3"/>
          <p:cNvSpPr>
            <a:spLocks noGrp="1"/>
          </p:cNvSpPr>
          <p:nvPr>
            <p:ph type="sldNum" sz="quarter" idx="12"/>
          </p:nvPr>
        </p:nvSpPr>
        <p:spPr/>
        <p:txBody>
          <a:bodyPr/>
          <a:lstStyle/>
          <a:p>
            <a:fld id="{AD16D1A4-D4DD-4A77-9C78-7ED2A1BAB5B1}" type="slidenum">
              <a:rPr lang="en-GB" smtClean="0"/>
              <a:pPr/>
              <a:t>‹#›</a:t>
            </a:fld>
            <a:endParaRPr lang="en-GB" dirty="0"/>
          </a:p>
        </p:txBody>
      </p:sp>
    </p:spTree>
    <p:extLst>
      <p:ext uri="{BB962C8B-B14F-4D97-AF65-F5344CB8AC3E}">
        <p14:creationId xmlns:p14="http://schemas.microsoft.com/office/powerpoint/2010/main" xmlns="" val="3913389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D5911E-9C47-4F96-8C4F-3EC00032E16C}" type="datetimeFigureOut">
              <a:rPr lang="en-GB" smtClean="0">
                <a:solidFill>
                  <a:srgbClr val="DFDCB7"/>
                </a:solidFill>
              </a:rPr>
              <a:pPr/>
              <a:t>17/10/2018</a:t>
            </a:fld>
            <a:endParaRPr lang="en-GB" dirty="0">
              <a:solidFill>
                <a:srgbClr val="DFDCB7"/>
              </a:solidFill>
            </a:endParaRPr>
          </a:p>
        </p:txBody>
      </p:sp>
      <p:sp>
        <p:nvSpPr>
          <p:cNvPr id="6" name="Footer Placeholder 5"/>
          <p:cNvSpPr>
            <a:spLocks noGrp="1"/>
          </p:cNvSpPr>
          <p:nvPr>
            <p:ph type="ftr" sz="quarter" idx="11"/>
          </p:nvPr>
        </p:nvSpPr>
        <p:spPr/>
        <p:txBody>
          <a:bodyPr/>
          <a:lstStyle/>
          <a:p>
            <a:endParaRPr lang="en-GB" dirty="0">
              <a:solidFill>
                <a:srgbClr val="DFDCB7"/>
              </a:solidFill>
            </a:endParaRPr>
          </a:p>
        </p:txBody>
      </p:sp>
      <p:sp>
        <p:nvSpPr>
          <p:cNvPr id="7" name="Slide Number Placeholder 6"/>
          <p:cNvSpPr>
            <a:spLocks noGrp="1"/>
          </p:cNvSpPr>
          <p:nvPr>
            <p:ph type="sldNum" sz="quarter" idx="12"/>
          </p:nvPr>
        </p:nvSpPr>
        <p:spPr/>
        <p:txBody>
          <a:bodyPr/>
          <a:lstStyle/>
          <a:p>
            <a:fld id="{AD16D1A4-D4DD-4A77-9C78-7ED2A1BAB5B1}" type="slidenum">
              <a:rPr lang="en-GB" smtClean="0"/>
              <a:pPr/>
              <a:t>‹#›</a:t>
            </a:fld>
            <a:endParaRPr lang="en-GB" dirty="0"/>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9460431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2D5911E-9C47-4F96-8C4F-3EC00032E16C}" type="datetimeFigureOut">
              <a:rPr lang="en-GB" smtClean="0">
                <a:solidFill>
                  <a:srgbClr val="DFDCB7"/>
                </a:solidFill>
              </a:rPr>
              <a:pPr/>
              <a:t>17/10/2018</a:t>
            </a:fld>
            <a:endParaRPr lang="en-GB" dirty="0">
              <a:solidFill>
                <a:srgbClr val="DFDCB7"/>
              </a:solidFill>
            </a:endParaRPr>
          </a:p>
        </p:txBody>
      </p:sp>
      <p:sp>
        <p:nvSpPr>
          <p:cNvPr id="9" name="Slide Number Placeholder 8"/>
          <p:cNvSpPr>
            <a:spLocks noGrp="1"/>
          </p:cNvSpPr>
          <p:nvPr>
            <p:ph type="sldNum" sz="quarter" idx="11"/>
          </p:nvPr>
        </p:nvSpPr>
        <p:spPr/>
        <p:txBody>
          <a:bodyPr/>
          <a:lstStyle/>
          <a:p>
            <a:fld id="{AD16D1A4-D4DD-4A77-9C78-7ED2A1BAB5B1}" type="slidenum">
              <a:rPr lang="en-GB" smtClean="0"/>
              <a:pPr/>
              <a:t>‹#›</a:t>
            </a:fld>
            <a:endParaRPr lang="en-GB" dirty="0"/>
          </a:p>
        </p:txBody>
      </p:sp>
      <p:sp>
        <p:nvSpPr>
          <p:cNvPr id="10" name="Footer Placeholder 9"/>
          <p:cNvSpPr>
            <a:spLocks noGrp="1"/>
          </p:cNvSpPr>
          <p:nvPr>
            <p:ph type="ftr" sz="quarter" idx="12"/>
          </p:nvPr>
        </p:nvSpPr>
        <p:spPr/>
        <p:txBody>
          <a:bodyPr/>
          <a:lstStyle/>
          <a:p>
            <a:endParaRPr lang="en-GB" dirty="0">
              <a:solidFill>
                <a:srgbClr val="DFDCB7"/>
              </a:solidFill>
            </a:endParaRPr>
          </a:p>
        </p:txBody>
      </p:sp>
    </p:spTree>
    <p:extLst>
      <p:ext uri="{BB962C8B-B14F-4D97-AF65-F5344CB8AC3E}">
        <p14:creationId xmlns:p14="http://schemas.microsoft.com/office/powerpoint/2010/main" xmlns="" val="23316430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5911E-9C47-4F96-8C4F-3EC00032E16C}" type="datetimeFigureOut">
              <a:rPr lang="en-GB" smtClean="0">
                <a:solidFill>
                  <a:srgbClr val="DFDCB7"/>
                </a:solidFill>
              </a:rPr>
              <a:pPr/>
              <a:t>17/10/2018</a:t>
            </a:fld>
            <a:endParaRPr lang="en-GB" dirty="0">
              <a:solidFill>
                <a:srgbClr val="DFDCB7"/>
              </a:solidFill>
            </a:endParaRPr>
          </a:p>
        </p:txBody>
      </p:sp>
      <p:sp>
        <p:nvSpPr>
          <p:cNvPr id="5" name="Footer Placeholder 4"/>
          <p:cNvSpPr>
            <a:spLocks noGrp="1"/>
          </p:cNvSpPr>
          <p:nvPr>
            <p:ph type="ftr" sz="quarter" idx="11"/>
          </p:nvPr>
        </p:nvSpPr>
        <p:spPr/>
        <p:txBody>
          <a:bodyPr/>
          <a:lstStyle/>
          <a:p>
            <a:endParaRPr lang="en-GB" dirty="0">
              <a:solidFill>
                <a:srgbClr val="DFDCB7"/>
              </a:solidFill>
            </a:endParaRPr>
          </a:p>
        </p:txBody>
      </p:sp>
      <p:sp>
        <p:nvSpPr>
          <p:cNvPr id="6" name="Slide Number Placeholder 5"/>
          <p:cNvSpPr>
            <a:spLocks noGrp="1"/>
          </p:cNvSpPr>
          <p:nvPr>
            <p:ph type="sldNum" sz="quarter" idx="12"/>
          </p:nvPr>
        </p:nvSpPr>
        <p:spPr/>
        <p:txBody>
          <a:bodyPr/>
          <a:lstStyle/>
          <a:p>
            <a:fld id="{AD16D1A4-D4DD-4A77-9C78-7ED2A1BAB5B1}" type="slidenum">
              <a:rPr lang="en-GB" smtClean="0"/>
              <a:pPr/>
              <a:t>‹#›</a:t>
            </a:fld>
            <a:endParaRPr lang="en-GB" dirty="0"/>
          </a:p>
        </p:txBody>
      </p:sp>
    </p:spTree>
    <p:extLst>
      <p:ext uri="{BB962C8B-B14F-4D97-AF65-F5344CB8AC3E}">
        <p14:creationId xmlns:p14="http://schemas.microsoft.com/office/powerpoint/2010/main" xmlns="" val="11297895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5911E-9C47-4F96-8C4F-3EC00032E16C}" type="datetimeFigureOut">
              <a:rPr lang="en-GB" smtClean="0">
                <a:solidFill>
                  <a:srgbClr val="DFDCB7"/>
                </a:solidFill>
              </a:rPr>
              <a:pPr/>
              <a:t>17/10/2018</a:t>
            </a:fld>
            <a:endParaRPr lang="en-GB" dirty="0">
              <a:solidFill>
                <a:srgbClr val="DFDCB7"/>
              </a:solidFill>
            </a:endParaRPr>
          </a:p>
        </p:txBody>
      </p:sp>
      <p:sp>
        <p:nvSpPr>
          <p:cNvPr id="5" name="Footer Placeholder 4"/>
          <p:cNvSpPr>
            <a:spLocks noGrp="1"/>
          </p:cNvSpPr>
          <p:nvPr>
            <p:ph type="ftr" sz="quarter" idx="11"/>
          </p:nvPr>
        </p:nvSpPr>
        <p:spPr/>
        <p:txBody>
          <a:bodyPr/>
          <a:lstStyle/>
          <a:p>
            <a:endParaRPr lang="en-GB" dirty="0">
              <a:solidFill>
                <a:srgbClr val="DFDCB7"/>
              </a:solidFill>
            </a:endParaRPr>
          </a:p>
        </p:txBody>
      </p:sp>
      <p:sp>
        <p:nvSpPr>
          <p:cNvPr id="6" name="Slide Number Placeholder 5"/>
          <p:cNvSpPr>
            <a:spLocks noGrp="1"/>
          </p:cNvSpPr>
          <p:nvPr>
            <p:ph type="sldNum" sz="quarter" idx="12"/>
          </p:nvPr>
        </p:nvSpPr>
        <p:spPr/>
        <p:txBody>
          <a:bodyPr/>
          <a:lstStyle/>
          <a:p>
            <a:fld id="{AD16D1A4-D4DD-4A77-9C78-7ED2A1BAB5B1}" type="slidenum">
              <a:rPr lang="en-GB" smtClean="0"/>
              <a:pPr/>
              <a:t>‹#›</a:t>
            </a:fld>
            <a:endParaRPr lang="en-GB" dirty="0"/>
          </a:p>
        </p:txBody>
      </p:sp>
    </p:spTree>
    <p:extLst>
      <p:ext uri="{BB962C8B-B14F-4D97-AF65-F5344CB8AC3E}">
        <p14:creationId xmlns:p14="http://schemas.microsoft.com/office/powerpoint/2010/main" xmlns="" val="1361180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Subtitle 2"/>
          <p:cNvSpPr>
            <a:spLocks noGrp="1"/>
          </p:cNvSpPr>
          <p:nvPr>
            <p:ph type="subTitle" idx="1"/>
          </p:nvPr>
        </p:nvSpPr>
        <p:spPr>
          <a:xfrm>
            <a:off x="1473795" y="5052551"/>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90507-9B40-41D8-A668-B10EC1609163}" type="datetimeFigureOut">
              <a:rPr lang="en-GB" smtClean="0">
                <a:solidFill>
                  <a:prstClr val="black">
                    <a:lumMod val="50000"/>
                    <a:lumOff val="50000"/>
                  </a:prstClr>
                </a:solidFill>
              </a:rPr>
              <a:pPr/>
              <a:t>17/10/2018</a:t>
            </a:fld>
            <a:endParaRPr lang="en-GB">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GB">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22133E1-5635-4F16-9B50-C832EADBE08F}" type="slidenum">
              <a:rPr lang="en-GB" smtClean="0">
                <a:solidFill>
                  <a:prstClr val="black">
                    <a:lumMod val="50000"/>
                    <a:lumOff val="50000"/>
                  </a:prstClr>
                </a:solidFill>
              </a:rPr>
              <a:pPr/>
              <a:t>‹#›</a:t>
            </a:fld>
            <a:endParaRPr lang="en-GB">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extLst>
      <p:ext uri="{BB962C8B-B14F-4D97-AF65-F5344CB8AC3E}">
        <p14:creationId xmlns:p14="http://schemas.microsoft.com/office/powerpoint/2010/main" xmlns="" val="1229014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CF90507-9B40-41D8-A668-B10EC1609163}" type="datetimeFigureOut">
              <a:rPr lang="en-GB" smtClean="0">
                <a:solidFill>
                  <a:prstClr val="black">
                    <a:lumMod val="50000"/>
                    <a:lumOff val="50000"/>
                  </a:prstClr>
                </a:solidFill>
              </a:rPr>
              <a:pPr/>
              <a:t>17/10/2018</a:t>
            </a:fld>
            <a:endParaRPr lang="en-GB">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GB">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22133E1-5635-4F16-9B50-C832EADBE08F}" type="slidenum">
              <a:rPr lang="en-GB" smtClean="0">
                <a:solidFill>
                  <a:prstClr val="black">
                    <a:lumMod val="50000"/>
                    <a:lumOff val="50000"/>
                  </a:prstClr>
                </a:solidFill>
              </a:rPr>
              <a:pPr/>
              <a:t>‹#›</a:t>
            </a:fld>
            <a:endParaRPr lang="en-GB">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1177666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5"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5"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FB4CF87-C2F7-45A9-823D-CF7681ED08D5}" type="datetimeFigureOut">
              <a:rPr lang="en-GB" smtClean="0"/>
              <a:pPr/>
              <a:t>17/10/2018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35180499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2033197"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F90507-9B40-41D8-A668-B10EC1609163}" type="datetimeFigureOut">
              <a:rPr lang="en-GB" smtClean="0">
                <a:solidFill>
                  <a:prstClr val="black">
                    <a:lumMod val="50000"/>
                    <a:lumOff val="50000"/>
                  </a:prstClr>
                </a:solidFill>
              </a:rPr>
              <a:pPr/>
              <a:t>17/10/2018</a:t>
            </a:fld>
            <a:endParaRPr lang="en-GB">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GB">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22133E1-5635-4F16-9B50-C832EADBE08F}" type="slidenum">
              <a:rPr lang="en-GB" smtClean="0">
                <a:solidFill>
                  <a:prstClr val="black">
                    <a:lumMod val="50000"/>
                    <a:lumOff val="50000"/>
                  </a:prstClr>
                </a:solidFill>
              </a:rPr>
              <a:pPr/>
              <a:t>‹#›</a:t>
            </a:fld>
            <a:endParaRPr lang="en-GB">
              <a:solidFill>
                <a:prstClr val="black">
                  <a:lumMod val="50000"/>
                  <a:lumOff val="50000"/>
                </a:prstClr>
              </a:solidFill>
            </a:endParaRPr>
          </a:p>
        </p:txBody>
      </p:sp>
    </p:spTree>
    <p:extLst>
      <p:ext uri="{BB962C8B-B14F-4D97-AF65-F5344CB8AC3E}">
        <p14:creationId xmlns:p14="http://schemas.microsoft.com/office/powerpoint/2010/main" xmlns="" val="24488873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CF90507-9B40-41D8-A668-B10EC1609163}" type="datetimeFigureOut">
              <a:rPr lang="en-GB" smtClean="0">
                <a:solidFill>
                  <a:prstClr val="black">
                    <a:lumMod val="50000"/>
                    <a:lumOff val="50000"/>
                  </a:prstClr>
                </a:solidFill>
              </a:rPr>
              <a:pPr/>
              <a:t>17/10/2018</a:t>
            </a:fld>
            <a:endParaRPr lang="en-GB">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GB">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022133E1-5635-4F16-9B50-C832EADBE08F}" type="slidenum">
              <a:rPr lang="en-GB" smtClean="0">
                <a:solidFill>
                  <a:prstClr val="black">
                    <a:lumMod val="50000"/>
                    <a:lumOff val="50000"/>
                  </a:prstClr>
                </a:solidFill>
              </a:rPr>
              <a:pPr/>
              <a:t>‹#›</a:t>
            </a:fld>
            <a:endParaRPr lang="en-GB">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819104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90507-9B40-41D8-A668-B10EC1609163}" type="datetimeFigureOut">
              <a:rPr lang="en-GB" smtClean="0">
                <a:solidFill>
                  <a:prstClr val="black">
                    <a:lumMod val="50000"/>
                    <a:lumOff val="50000"/>
                  </a:prstClr>
                </a:solidFill>
              </a:rPr>
              <a:pPr/>
              <a:t>17/10/2018</a:t>
            </a:fld>
            <a:endParaRPr lang="en-GB">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GB">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022133E1-5635-4F16-9B50-C832EADBE08F}" type="slidenum">
              <a:rPr lang="en-GB" smtClean="0">
                <a:solidFill>
                  <a:prstClr val="black">
                    <a:lumMod val="50000"/>
                    <a:lumOff val="50000"/>
                  </a:prstClr>
                </a:solidFill>
              </a:rPr>
              <a:pPr/>
              <a:t>‹#›</a:t>
            </a:fld>
            <a:endParaRPr lang="en-GB">
              <a:solidFill>
                <a:prstClr val="black">
                  <a:lumMod val="50000"/>
                  <a:lumOff val="50000"/>
                </a:prstClr>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xmlns="" val="29805903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90507-9B40-41D8-A668-B10EC1609163}" type="datetimeFigureOut">
              <a:rPr lang="en-GB" smtClean="0">
                <a:solidFill>
                  <a:prstClr val="black">
                    <a:lumMod val="50000"/>
                    <a:lumOff val="50000"/>
                  </a:prstClr>
                </a:solidFill>
              </a:rPr>
              <a:pPr/>
              <a:t>17/10/2018</a:t>
            </a:fld>
            <a:endParaRPr lang="en-GB">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GB">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022133E1-5635-4F16-9B50-C832EADBE08F}" type="slidenum">
              <a:rPr lang="en-GB" smtClean="0">
                <a:solidFill>
                  <a:prstClr val="black">
                    <a:lumMod val="50000"/>
                    <a:lumOff val="50000"/>
                  </a:prstClr>
                </a:solidFill>
              </a:rPr>
              <a:pPr/>
              <a:t>‹#›</a:t>
            </a:fld>
            <a:endParaRPr lang="en-GB">
              <a:solidFill>
                <a:prstClr val="black">
                  <a:lumMod val="50000"/>
                  <a:lumOff val="50000"/>
                </a:prstClr>
              </a:solidFill>
            </a:endParaRPr>
          </a:p>
        </p:txBody>
      </p:sp>
    </p:spTree>
    <p:extLst>
      <p:ext uri="{BB962C8B-B14F-4D97-AF65-F5344CB8AC3E}">
        <p14:creationId xmlns:p14="http://schemas.microsoft.com/office/powerpoint/2010/main" xmlns="" val="37956721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90507-9B40-41D8-A668-B10EC1609163}" type="datetimeFigureOut">
              <a:rPr lang="en-GB" smtClean="0">
                <a:solidFill>
                  <a:prstClr val="black">
                    <a:lumMod val="50000"/>
                    <a:lumOff val="50000"/>
                  </a:prstClr>
                </a:solidFill>
              </a:rPr>
              <a:pPr/>
              <a:t>17/10/2018</a:t>
            </a:fld>
            <a:endParaRPr lang="en-GB">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GB">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022133E1-5635-4F16-9B50-C832EADBE08F}" type="slidenum">
              <a:rPr lang="en-GB" smtClean="0">
                <a:solidFill>
                  <a:prstClr val="black">
                    <a:lumMod val="50000"/>
                    <a:lumOff val="50000"/>
                  </a:prstClr>
                </a:solidFill>
              </a:rPr>
              <a:pPr/>
              <a:t>‹#›</a:t>
            </a:fld>
            <a:endParaRPr lang="en-GB">
              <a:solidFill>
                <a:prstClr val="black">
                  <a:lumMod val="50000"/>
                  <a:lumOff val="50000"/>
                </a:prstClr>
              </a:solidFill>
            </a:endParaRPr>
          </a:p>
        </p:txBody>
      </p:sp>
    </p:spTree>
    <p:extLst>
      <p:ext uri="{BB962C8B-B14F-4D97-AF65-F5344CB8AC3E}">
        <p14:creationId xmlns:p14="http://schemas.microsoft.com/office/powerpoint/2010/main" xmlns="" val="31738696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6" y="2209806"/>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8"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F90507-9B40-41D8-A668-B10EC1609163}" type="datetimeFigureOut">
              <a:rPr lang="en-GB" smtClean="0">
                <a:solidFill>
                  <a:prstClr val="black">
                    <a:lumMod val="50000"/>
                    <a:lumOff val="50000"/>
                  </a:prstClr>
                </a:solidFill>
              </a:rPr>
              <a:pPr/>
              <a:t>17/10/2018</a:t>
            </a:fld>
            <a:endParaRPr lang="en-GB">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GB">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022133E1-5635-4F16-9B50-C832EADBE08F}" type="slidenum">
              <a:rPr lang="en-GB" smtClean="0">
                <a:solidFill>
                  <a:prstClr val="black">
                    <a:lumMod val="50000"/>
                    <a:lumOff val="50000"/>
                  </a:prstClr>
                </a:solidFill>
              </a:rPr>
              <a:pPr/>
              <a:t>‹#›</a:t>
            </a:fld>
            <a:endParaRPr lang="en-GB">
              <a:solidFill>
                <a:prstClr val="black">
                  <a:lumMod val="50000"/>
                  <a:lumOff val="50000"/>
                </a:prstClr>
              </a:solidFill>
            </a:endParaRPr>
          </a:p>
        </p:txBody>
      </p:sp>
    </p:spTree>
    <p:extLst>
      <p:ext uri="{BB962C8B-B14F-4D97-AF65-F5344CB8AC3E}">
        <p14:creationId xmlns:p14="http://schemas.microsoft.com/office/powerpoint/2010/main" xmlns="" val="2033747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F90507-9B40-41D8-A668-B10EC1609163}" type="datetimeFigureOut">
              <a:rPr lang="en-GB" smtClean="0">
                <a:solidFill>
                  <a:prstClr val="black">
                    <a:lumMod val="50000"/>
                    <a:lumOff val="50000"/>
                  </a:prstClr>
                </a:solidFill>
              </a:rPr>
              <a:pPr/>
              <a:t>17/10/2018</a:t>
            </a:fld>
            <a:endParaRPr lang="en-GB">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GB">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022133E1-5635-4F16-9B50-C832EADBE08F}" type="slidenum">
              <a:rPr lang="en-GB" smtClean="0">
                <a:solidFill>
                  <a:prstClr val="black">
                    <a:lumMod val="50000"/>
                    <a:lumOff val="50000"/>
                  </a:prstClr>
                </a:solidFill>
              </a:rPr>
              <a:pPr/>
              <a:t>‹#›</a:t>
            </a:fld>
            <a:endParaRPr lang="en-GB">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extLst>
      <p:ext uri="{BB962C8B-B14F-4D97-AF65-F5344CB8AC3E}">
        <p14:creationId xmlns:p14="http://schemas.microsoft.com/office/powerpoint/2010/main" xmlns="" val="6459049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F90507-9B40-41D8-A668-B10EC1609163}" type="datetimeFigureOut">
              <a:rPr lang="en-GB" smtClean="0">
                <a:solidFill>
                  <a:prstClr val="black">
                    <a:lumMod val="50000"/>
                    <a:lumOff val="50000"/>
                  </a:prstClr>
                </a:solidFill>
              </a:rPr>
              <a:pPr/>
              <a:t>17/10/2018</a:t>
            </a:fld>
            <a:endParaRPr lang="en-GB">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GB">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22133E1-5635-4F16-9B50-C832EADBE08F}" type="slidenum">
              <a:rPr lang="en-GB" smtClean="0">
                <a:solidFill>
                  <a:prstClr val="black">
                    <a:lumMod val="50000"/>
                    <a:lumOff val="50000"/>
                  </a:prstClr>
                </a:solidFill>
              </a:rPr>
              <a:pPr/>
              <a:t>‹#›</a:t>
            </a:fld>
            <a:endParaRPr lang="en-GB">
              <a:solidFill>
                <a:prstClr val="black">
                  <a:lumMod val="50000"/>
                  <a:lumOff val="50000"/>
                </a:prstClr>
              </a:solidFill>
            </a:endParaRPr>
          </a:p>
        </p:txBody>
      </p:sp>
    </p:spTree>
    <p:extLst>
      <p:ext uri="{BB962C8B-B14F-4D97-AF65-F5344CB8AC3E}">
        <p14:creationId xmlns:p14="http://schemas.microsoft.com/office/powerpoint/2010/main" xmlns="" val="40184787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90507-9B40-41D8-A668-B10EC1609163}" type="datetimeFigureOut">
              <a:rPr lang="en-GB" smtClean="0">
                <a:solidFill>
                  <a:prstClr val="black">
                    <a:lumMod val="50000"/>
                    <a:lumOff val="50000"/>
                  </a:prstClr>
                </a:solidFill>
              </a:rPr>
              <a:pPr/>
              <a:t>17/10/2018</a:t>
            </a:fld>
            <a:endParaRPr lang="en-GB">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GB">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22133E1-5635-4F16-9B50-C832EADBE08F}" type="slidenum">
              <a:rPr lang="en-GB" smtClean="0">
                <a:solidFill>
                  <a:prstClr val="black">
                    <a:lumMod val="50000"/>
                    <a:lumOff val="50000"/>
                  </a:prstClr>
                </a:solidFill>
              </a:rPr>
              <a:pPr/>
              <a:t>‹#›</a:t>
            </a:fld>
            <a:endParaRPr lang="en-GB">
              <a:solidFill>
                <a:prstClr val="black">
                  <a:lumMod val="50000"/>
                  <a:lumOff val="50000"/>
                </a:prstClr>
              </a:solidFill>
            </a:endParaRPr>
          </a:p>
        </p:txBody>
      </p:sp>
    </p:spTree>
    <p:extLst>
      <p:ext uri="{BB962C8B-B14F-4D97-AF65-F5344CB8AC3E}">
        <p14:creationId xmlns:p14="http://schemas.microsoft.com/office/powerpoint/2010/main" xmlns="" val="28924206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217EFBB-CAEA-4C82-9F2B-DC7311A3215B}" type="datetimeFigureOut">
              <a:rPr lang="en-GB" smtClean="0">
                <a:solidFill>
                  <a:prstClr val="black">
                    <a:tint val="75000"/>
                  </a:prstClr>
                </a:solidFill>
              </a:rPr>
              <a:pPr/>
              <a:t>17/10/2018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860614-3B0E-4989-9C9E-D6EFFC25A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426331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3"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7"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3"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FB4CF87-C2F7-45A9-823D-CF7681ED08D5}" type="datetimeFigureOut">
              <a:rPr lang="en-GB" smtClean="0"/>
              <a:pPr/>
              <a:t>17/10/2018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42017902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217EFBB-CAEA-4C82-9F2B-DC7311A3215B}" type="datetimeFigureOut">
              <a:rPr lang="en-GB" smtClean="0">
                <a:solidFill>
                  <a:prstClr val="black">
                    <a:tint val="75000"/>
                  </a:prstClr>
                </a:solidFill>
              </a:rPr>
              <a:pPr/>
              <a:t>17/10/2018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860614-3B0E-4989-9C9E-D6EFFC25A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094761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17EFBB-CAEA-4C82-9F2B-DC7311A3215B}" type="datetimeFigureOut">
              <a:rPr lang="en-GB" smtClean="0">
                <a:solidFill>
                  <a:prstClr val="black">
                    <a:tint val="75000"/>
                  </a:prstClr>
                </a:solidFill>
              </a:rPr>
              <a:pPr/>
              <a:t>17/10/2018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860614-3B0E-4989-9C9E-D6EFFC25A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7060553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217EFBB-CAEA-4C82-9F2B-DC7311A3215B}" type="datetimeFigureOut">
              <a:rPr lang="en-GB" smtClean="0">
                <a:solidFill>
                  <a:prstClr val="black">
                    <a:tint val="75000"/>
                  </a:prstClr>
                </a:solidFill>
              </a:rPr>
              <a:pPr/>
              <a:t>17/10/2018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4860614-3B0E-4989-9C9E-D6EFFC25A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1092242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217EFBB-CAEA-4C82-9F2B-DC7311A3215B}" type="datetimeFigureOut">
              <a:rPr lang="en-GB" smtClean="0">
                <a:solidFill>
                  <a:prstClr val="black">
                    <a:tint val="75000"/>
                  </a:prstClr>
                </a:solidFill>
              </a:rPr>
              <a:pPr/>
              <a:t>17/10/2018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4860614-3B0E-4989-9C9E-D6EFFC25A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9950403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217EFBB-CAEA-4C82-9F2B-DC7311A3215B}" type="datetimeFigureOut">
              <a:rPr lang="en-GB" smtClean="0">
                <a:solidFill>
                  <a:prstClr val="black">
                    <a:tint val="75000"/>
                  </a:prstClr>
                </a:solidFill>
              </a:rPr>
              <a:pPr/>
              <a:t>17/10/2018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4860614-3B0E-4989-9C9E-D6EFFC25A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7586144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17EFBB-CAEA-4C82-9F2B-DC7311A3215B}" type="datetimeFigureOut">
              <a:rPr lang="en-GB" smtClean="0">
                <a:solidFill>
                  <a:prstClr val="black">
                    <a:tint val="75000"/>
                  </a:prstClr>
                </a:solidFill>
              </a:rPr>
              <a:pPr/>
              <a:t>17/10/2018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4860614-3B0E-4989-9C9E-D6EFFC25A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7753625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17EFBB-CAEA-4C82-9F2B-DC7311A3215B}" type="datetimeFigureOut">
              <a:rPr lang="en-GB" smtClean="0">
                <a:solidFill>
                  <a:prstClr val="black">
                    <a:tint val="75000"/>
                  </a:prstClr>
                </a:solidFill>
              </a:rPr>
              <a:pPr/>
              <a:t>17/10/2018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4860614-3B0E-4989-9C9E-D6EFFC25A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068199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17EFBB-CAEA-4C82-9F2B-DC7311A3215B}" type="datetimeFigureOut">
              <a:rPr lang="en-GB" smtClean="0">
                <a:solidFill>
                  <a:prstClr val="black">
                    <a:tint val="75000"/>
                  </a:prstClr>
                </a:solidFill>
              </a:rPr>
              <a:pPr/>
              <a:t>17/10/2018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4860614-3B0E-4989-9C9E-D6EFFC25A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8226106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217EFBB-CAEA-4C82-9F2B-DC7311A3215B}" type="datetimeFigureOut">
              <a:rPr lang="en-GB" smtClean="0">
                <a:solidFill>
                  <a:prstClr val="black">
                    <a:tint val="75000"/>
                  </a:prstClr>
                </a:solidFill>
              </a:rPr>
              <a:pPr/>
              <a:t>17/10/2018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860614-3B0E-4989-9C9E-D6EFFC25A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0580021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217EFBB-CAEA-4C82-9F2B-DC7311A3215B}" type="datetimeFigureOut">
              <a:rPr lang="en-GB" smtClean="0">
                <a:solidFill>
                  <a:prstClr val="black">
                    <a:tint val="75000"/>
                  </a:prstClr>
                </a:solidFill>
              </a:rPr>
              <a:pPr/>
              <a:t>17/10/2018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860614-3B0E-4989-9C9E-D6EFFC25A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165092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5.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4.png"/><Relationship Id="rId2" Type="http://schemas.openxmlformats.org/officeDocument/2006/relationships/slideLayout" Target="../slideLayouts/slideLayout20.xml"/><Relationship Id="rId16" Type="http://schemas.openxmlformats.org/officeDocument/2006/relationships/image" Target="../media/image3.jpe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2.jpeg"/><Relationship Id="rId10" Type="http://schemas.openxmlformats.org/officeDocument/2006/relationships/slideLayout" Target="../slideLayouts/slideLayout28.xml"/><Relationship Id="rId19" Type="http://schemas.openxmlformats.org/officeDocument/2006/relationships/image" Target="../media/image6.jpe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2"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6"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82" y="6116076"/>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FB4CF87-C2F7-45A9-823D-CF7681ED08D5}" type="datetimeFigureOut">
              <a:rPr lang="en-GB" smtClean="0"/>
              <a:pPr/>
              <a:t>17/10/2018</a:t>
            </a:fld>
            <a:endParaRPr lang="en-GB"/>
          </a:p>
        </p:txBody>
      </p:sp>
      <p:sp>
        <p:nvSpPr>
          <p:cNvPr id="5" name="Footer Placeholder 4"/>
          <p:cNvSpPr>
            <a:spLocks noGrp="1"/>
          </p:cNvSpPr>
          <p:nvPr>
            <p:ph type="ftr" sz="quarter" idx="3"/>
          </p:nvPr>
        </p:nvSpPr>
        <p:spPr>
          <a:xfrm>
            <a:off x="1987000" y="6116076"/>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8273320" y="6116076"/>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A894E9D-167F-4EFF-A3E8-6F4D7357CEFC}" type="slidenum">
              <a:rPr lang="en-GB" smtClean="0"/>
              <a:pPr/>
              <a:t>‹#›</a:t>
            </a:fld>
            <a:endParaRPr lang="en-GB"/>
          </a:p>
        </p:txBody>
      </p:sp>
    </p:spTree>
    <p:extLst>
      <p:ext uri="{BB962C8B-B14F-4D97-AF65-F5344CB8AC3E}">
        <p14:creationId xmlns:p14="http://schemas.microsoft.com/office/powerpoint/2010/main" xmlns="" val="61711055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DD50526-ADB0-4064-8A72-7DB8496257A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CA7C244-A630-4D10-BC9B-17C6DDBBD40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EE07B24-1B9D-48CB-AEE4-118FE8E6C23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3FFE6D3-C432-48D0-BCF8-5FD5C530A906}" type="datetimeFigureOut">
              <a:rPr lang="en-GB" smtClean="0">
                <a:solidFill>
                  <a:prstClr val="black">
                    <a:tint val="75000"/>
                  </a:prstClr>
                </a:solidFill>
              </a:rPr>
              <a:pPr defTabSz="914400"/>
              <a:t>17/10/2018</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77E26ED3-2E13-4D6B-9E2D-465892BE9BA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79E33CCA-F0F9-4833-A153-7FBA7979CB8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B01E821-1987-46D9-AAE5-BDC96121CA00}"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xmlns="" val="357708512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p:nvCxnSpPr>
        <p:spPr>
          <a:xfrm>
            <a:off x="457200" y="1266825"/>
            <a:ext cx="8229600" cy="1588"/>
          </a:xfrm>
          <a:prstGeom prst="line">
            <a:avLst/>
          </a:prstGeom>
          <a:ln w="12700" cap="rnd">
            <a:solidFill>
              <a:schemeClr val="tx1"/>
            </a:solidFill>
            <a:prstDash val="sysDot"/>
            <a:round/>
          </a:ln>
          <a:effectLst/>
        </p:spPr>
        <p:style>
          <a:lnRef idx="2">
            <a:schemeClr val="accent1"/>
          </a:lnRef>
          <a:fillRef idx="0">
            <a:schemeClr val="accent1"/>
          </a:fillRef>
          <a:effectRef idx="1">
            <a:schemeClr val="accent1"/>
          </a:effectRef>
          <a:fontRef idx="minor">
            <a:schemeClr val="tx1"/>
          </a:fontRef>
        </p:style>
      </p:cxnSp>
      <p:pic>
        <p:nvPicPr>
          <p:cNvPr id="1028" name="Picture 13" descr="Strip.jpg"/>
          <p:cNvPicPr>
            <a:picLocks noChangeAspect="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457200" y="6386519"/>
            <a:ext cx="8229600" cy="17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Slide Number Placeholder 5"/>
          <p:cNvSpPr>
            <a:spLocks noGrp="1"/>
          </p:cNvSpPr>
          <p:nvPr>
            <p:ph type="sldNum" sz="quarter" idx="4"/>
          </p:nvPr>
        </p:nvSpPr>
        <p:spPr>
          <a:xfrm>
            <a:off x="7661278" y="6565900"/>
            <a:ext cx="1025525" cy="292100"/>
          </a:xfrm>
          <a:prstGeom prst="rect">
            <a:avLst/>
          </a:prstGeom>
        </p:spPr>
        <p:txBody>
          <a:bodyPr vert="horz" wrap="square" lIns="0" tIns="0" rIns="0" bIns="0" numCol="1" anchor="t" anchorCtr="0" compatLnSpc="1">
            <a:prstTxWarp prst="textNoShape">
              <a:avLst/>
            </a:prstTxWarp>
            <a:normAutofit/>
          </a:bodyPr>
          <a:lstStyle>
            <a:lvl1pPr algn="r">
              <a:defRPr sz="1100">
                <a:solidFill>
                  <a:srgbClr val="2D2F93"/>
                </a:solidFill>
                <a:latin typeface="Arial" charset="0"/>
                <a:ea typeface="ＭＳ Ｐゴシック" charset="-128"/>
                <a:cs typeface="Arial" charset="0"/>
              </a:defRPr>
            </a:lvl1pPr>
          </a:lstStyle>
          <a:p>
            <a:pPr defTabSz="914400"/>
            <a:fld id="{01275A67-71F5-465C-8189-6BEC4D99AD15}" type="slidenum">
              <a:rPr lang="en-GB" smtClean="0"/>
              <a:pPr defTabSz="914400"/>
              <a:t>‹#›</a:t>
            </a:fld>
            <a:endParaRPr lang="en-GB"/>
          </a:p>
        </p:txBody>
      </p:sp>
      <p:sp>
        <p:nvSpPr>
          <p:cNvPr id="9" name="Date Placeholder 8"/>
          <p:cNvSpPr>
            <a:spLocks noGrp="1"/>
          </p:cNvSpPr>
          <p:nvPr>
            <p:ph type="dt" sz="half" idx="2"/>
          </p:nvPr>
        </p:nvSpPr>
        <p:spPr>
          <a:xfrm>
            <a:off x="457203" y="6565900"/>
            <a:ext cx="658813" cy="292100"/>
          </a:xfrm>
          <a:prstGeom prst="rect">
            <a:avLst/>
          </a:prstGeom>
        </p:spPr>
        <p:txBody>
          <a:bodyPr vert="horz" wrap="square" lIns="0" tIns="0" rIns="0" bIns="0" numCol="1" anchor="t" anchorCtr="0" compatLnSpc="1">
            <a:prstTxWarp prst="textNoShape">
              <a:avLst/>
            </a:prstTxWarp>
          </a:bodyPr>
          <a:lstStyle>
            <a:lvl1pPr>
              <a:defRPr sz="1100">
                <a:solidFill>
                  <a:srgbClr val="2D2F93"/>
                </a:solidFill>
                <a:latin typeface="Arial" charset="0"/>
                <a:ea typeface="ＭＳ Ｐゴシック" charset="-128"/>
                <a:cs typeface="Arial" charset="0"/>
              </a:defRPr>
            </a:lvl1pPr>
          </a:lstStyle>
          <a:p>
            <a:pPr defTabSz="914400"/>
            <a:fld id="{2C7C5A65-3FCA-4654-8C39-26B9300279E9}" type="datetimeFigureOut">
              <a:rPr lang="en-GB" smtClean="0"/>
              <a:pPr defTabSz="914400"/>
              <a:t>17/10/2018</a:t>
            </a:fld>
            <a:endParaRPr lang="en-GB"/>
          </a:p>
        </p:txBody>
      </p:sp>
      <p:sp>
        <p:nvSpPr>
          <p:cNvPr id="10" name="Footer Placeholder 9"/>
          <p:cNvSpPr>
            <a:spLocks noGrp="1"/>
          </p:cNvSpPr>
          <p:nvPr>
            <p:ph type="ftr" sz="quarter" idx="3"/>
          </p:nvPr>
        </p:nvSpPr>
        <p:spPr>
          <a:xfrm>
            <a:off x="1123950" y="6565900"/>
            <a:ext cx="3308350" cy="292100"/>
          </a:xfrm>
          <a:prstGeom prst="rect">
            <a:avLst/>
          </a:prstGeom>
        </p:spPr>
        <p:txBody>
          <a:bodyPr vert="horz" wrap="square" lIns="0" tIns="0" rIns="0" bIns="0" numCol="1" anchor="t" anchorCtr="0" compatLnSpc="1">
            <a:prstTxWarp prst="textNoShape">
              <a:avLst/>
            </a:prstTxWarp>
          </a:bodyPr>
          <a:lstStyle>
            <a:lvl1pPr>
              <a:defRPr sz="1100">
                <a:solidFill>
                  <a:srgbClr val="2D2F93"/>
                </a:solidFill>
                <a:latin typeface="Arial" charset="0"/>
                <a:ea typeface="ＭＳ Ｐゴシック" charset="-128"/>
                <a:cs typeface="Arial" charset="0"/>
              </a:defRPr>
            </a:lvl1pPr>
          </a:lstStyle>
          <a:p>
            <a:pPr defTabSz="914400"/>
            <a:endParaRPr lang="en-GB"/>
          </a:p>
        </p:txBody>
      </p:sp>
      <p:sp>
        <p:nvSpPr>
          <p:cNvPr id="1032" name="Rectangle 21"/>
          <p:cNvSpPr>
            <a:spLocks noGrp="1" noChangeArrowheads="1"/>
          </p:cNvSpPr>
          <p:nvPr>
            <p:ph type="body" idx="1"/>
          </p:nvPr>
        </p:nvSpPr>
        <p:spPr bwMode="auto">
          <a:xfrm>
            <a:off x="457201" y="1536700"/>
            <a:ext cx="7138988" cy="362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p:txBody>
      </p:sp>
      <p:pic>
        <p:nvPicPr>
          <p:cNvPr id="1033" name="Picture 22" descr="Age UK ILL Logo CMYK C RGB 900dpi 50mm"/>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511882" y="449699"/>
            <a:ext cx="1224136" cy="682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Content Placeholder 10">
            <a:extLst>
              <a:ext uri="{FF2B5EF4-FFF2-40B4-BE49-F238E27FC236}">
                <a16:creationId xmlns:a16="http://schemas.microsoft.com/office/drawing/2014/main" xmlns="" id="{6EDF6947-E796-47B2-A40D-E185BAFD4E2F}"/>
              </a:ext>
            </a:extLst>
          </p:cNvPr>
          <p:cNvPicPr>
            <a:picLocks noChangeAspect="1"/>
          </p:cNvPicPr>
          <p:nvPr userDrawn="1"/>
        </p:nvPicPr>
        <p:blipFill rotWithShape="1">
          <a:blip r:embed="rId17" cstate="print">
            <a:extLst>
              <a:ext uri="{28A0092B-C50C-407E-A947-70E740481C1C}">
                <a14:useLocalDpi xmlns:a14="http://schemas.microsoft.com/office/drawing/2010/main" xmlns="" val="0"/>
              </a:ext>
            </a:extLst>
          </a:blip>
          <a:srcRect r="64894" b="11248"/>
          <a:stretch/>
        </p:blipFill>
        <p:spPr>
          <a:xfrm>
            <a:off x="4917496" y="359576"/>
            <a:ext cx="1965176" cy="833711"/>
          </a:xfrm>
          <a:prstGeom prst="rect">
            <a:avLst/>
          </a:prstGeom>
        </p:spPr>
      </p:pic>
      <p:pic>
        <p:nvPicPr>
          <p:cNvPr id="14" name="Picture 13">
            <a:extLst>
              <a:ext uri="{FF2B5EF4-FFF2-40B4-BE49-F238E27FC236}">
                <a16:creationId xmlns:a16="http://schemas.microsoft.com/office/drawing/2014/main" xmlns="" id="{331B398F-08AC-46EF-B393-152301954DAF}"/>
              </a:ext>
            </a:extLst>
          </p:cNvPr>
          <p:cNvPicPr>
            <a:picLocks noChangeAspect="1"/>
          </p:cNvPicPr>
          <p:nvPr userDrawn="1"/>
        </p:nvPicPr>
        <p:blipFill rotWithShape="1">
          <a:blip r:embed="rId18" cstate="print">
            <a:extLst>
              <a:ext uri="{28A0092B-C50C-407E-A947-70E740481C1C}">
                <a14:useLocalDpi xmlns:a14="http://schemas.microsoft.com/office/drawing/2010/main" xmlns="" val="0"/>
              </a:ext>
            </a:extLst>
          </a:blip>
          <a:srcRect l="61478" b="13931"/>
          <a:stretch/>
        </p:blipFill>
        <p:spPr>
          <a:xfrm>
            <a:off x="2051720" y="359574"/>
            <a:ext cx="2174787" cy="773109"/>
          </a:xfrm>
          <a:prstGeom prst="rect">
            <a:avLst/>
          </a:prstGeom>
        </p:spPr>
      </p:pic>
      <p:pic>
        <p:nvPicPr>
          <p:cNvPr id="11" name="Picture 10">
            <a:extLst>
              <a:ext uri="{FF2B5EF4-FFF2-40B4-BE49-F238E27FC236}">
                <a16:creationId xmlns:a16="http://schemas.microsoft.com/office/drawing/2014/main" xmlns="" id="{48894247-8710-4863-A357-366DF2B92FF2}"/>
              </a:ext>
            </a:extLst>
          </p:cNvPr>
          <p:cNvPicPr/>
          <p:nvPr userDrawn="1"/>
        </p:nvPicPr>
        <p:blipFill>
          <a:blip r:embed="rId19" cstate="print">
            <a:extLst>
              <a:ext uri="{28A0092B-C50C-407E-A947-70E740481C1C}">
                <a14:useLocalDpi xmlns:a14="http://schemas.microsoft.com/office/drawing/2010/main" xmlns="" val="0"/>
              </a:ext>
            </a:extLst>
          </a:blip>
          <a:srcRect/>
          <a:stretch>
            <a:fillRect/>
          </a:stretch>
        </p:blipFill>
        <p:spPr bwMode="auto">
          <a:xfrm>
            <a:off x="7606359" y="356396"/>
            <a:ext cx="891766" cy="882542"/>
          </a:xfrm>
          <a:prstGeom prst="rect">
            <a:avLst/>
          </a:prstGeom>
          <a:noFill/>
          <a:ln>
            <a:noFill/>
          </a:ln>
        </p:spPr>
      </p:pic>
    </p:spTree>
    <p:extLst>
      <p:ext uri="{BB962C8B-B14F-4D97-AF65-F5344CB8AC3E}">
        <p14:creationId xmlns:p14="http://schemas.microsoft.com/office/powerpoint/2010/main" xmlns="" val="219267419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19" r:id="rId13"/>
  </p:sldLayoutIdLst>
  <p:txStyles>
    <p:titleStyle>
      <a:lvl1pPr algn="l" rtl="0" eaLnBrk="1" fontAlgn="base" hangingPunct="1">
        <a:spcBef>
          <a:spcPct val="0"/>
        </a:spcBef>
        <a:spcAft>
          <a:spcPct val="0"/>
        </a:spcAft>
        <a:defRPr sz="2800">
          <a:solidFill>
            <a:srgbClr val="2D2F93"/>
          </a:solidFill>
          <a:latin typeface="+mj-lt"/>
          <a:ea typeface="+mj-ea"/>
          <a:cs typeface="+mj-cs"/>
        </a:defRPr>
      </a:lvl1pPr>
      <a:lvl2pPr algn="l" rtl="0" eaLnBrk="1" fontAlgn="base" hangingPunct="1">
        <a:spcBef>
          <a:spcPct val="0"/>
        </a:spcBef>
        <a:spcAft>
          <a:spcPct val="0"/>
        </a:spcAft>
        <a:defRPr sz="2800">
          <a:solidFill>
            <a:srgbClr val="2D2F93"/>
          </a:solidFill>
          <a:latin typeface="Arial" charset="0"/>
        </a:defRPr>
      </a:lvl2pPr>
      <a:lvl3pPr algn="l" rtl="0" eaLnBrk="1" fontAlgn="base" hangingPunct="1">
        <a:spcBef>
          <a:spcPct val="0"/>
        </a:spcBef>
        <a:spcAft>
          <a:spcPct val="0"/>
        </a:spcAft>
        <a:defRPr sz="2800">
          <a:solidFill>
            <a:srgbClr val="2D2F93"/>
          </a:solidFill>
          <a:latin typeface="Arial" charset="0"/>
        </a:defRPr>
      </a:lvl3pPr>
      <a:lvl4pPr algn="l" rtl="0" eaLnBrk="1" fontAlgn="base" hangingPunct="1">
        <a:spcBef>
          <a:spcPct val="0"/>
        </a:spcBef>
        <a:spcAft>
          <a:spcPct val="0"/>
        </a:spcAft>
        <a:defRPr sz="2800">
          <a:solidFill>
            <a:srgbClr val="2D2F93"/>
          </a:solidFill>
          <a:latin typeface="Arial" charset="0"/>
        </a:defRPr>
      </a:lvl4pPr>
      <a:lvl5pPr algn="l" rtl="0" eaLnBrk="1" fontAlgn="base" hangingPunct="1">
        <a:spcBef>
          <a:spcPct val="0"/>
        </a:spcBef>
        <a:spcAft>
          <a:spcPct val="0"/>
        </a:spcAft>
        <a:defRPr sz="2800">
          <a:solidFill>
            <a:srgbClr val="2D2F93"/>
          </a:solidFill>
          <a:latin typeface="Arial" charset="0"/>
        </a:defRPr>
      </a:lvl5pPr>
      <a:lvl6pPr marL="457200" algn="l" rtl="0" eaLnBrk="1" fontAlgn="base" hangingPunct="1">
        <a:spcBef>
          <a:spcPct val="0"/>
        </a:spcBef>
        <a:spcAft>
          <a:spcPct val="0"/>
        </a:spcAft>
        <a:defRPr sz="2800">
          <a:solidFill>
            <a:srgbClr val="2D2F93"/>
          </a:solidFill>
          <a:latin typeface="Arial" charset="0"/>
        </a:defRPr>
      </a:lvl6pPr>
      <a:lvl7pPr marL="914400" algn="l" rtl="0" eaLnBrk="1" fontAlgn="base" hangingPunct="1">
        <a:spcBef>
          <a:spcPct val="0"/>
        </a:spcBef>
        <a:spcAft>
          <a:spcPct val="0"/>
        </a:spcAft>
        <a:defRPr sz="2800">
          <a:solidFill>
            <a:srgbClr val="2D2F93"/>
          </a:solidFill>
          <a:latin typeface="Arial" charset="0"/>
        </a:defRPr>
      </a:lvl7pPr>
      <a:lvl8pPr marL="1371600" algn="l" rtl="0" eaLnBrk="1" fontAlgn="base" hangingPunct="1">
        <a:spcBef>
          <a:spcPct val="0"/>
        </a:spcBef>
        <a:spcAft>
          <a:spcPct val="0"/>
        </a:spcAft>
        <a:defRPr sz="2800">
          <a:solidFill>
            <a:srgbClr val="2D2F93"/>
          </a:solidFill>
          <a:latin typeface="Arial" charset="0"/>
        </a:defRPr>
      </a:lvl8pPr>
      <a:lvl9pPr marL="1828800" algn="l" rtl="0" eaLnBrk="1" fontAlgn="base" hangingPunct="1">
        <a:spcBef>
          <a:spcPct val="0"/>
        </a:spcBef>
        <a:spcAft>
          <a:spcPct val="0"/>
        </a:spcAft>
        <a:defRPr sz="2800">
          <a:solidFill>
            <a:srgbClr val="2D2F93"/>
          </a:solidFill>
          <a:latin typeface="Arial" charset="0"/>
        </a:defRPr>
      </a:lvl9pPr>
    </p:titleStyle>
    <p:bodyStyle>
      <a:lvl1pPr marL="342900" indent="-342900" algn="l" rtl="0" eaLnBrk="1" fontAlgn="base" hangingPunct="1">
        <a:spcBef>
          <a:spcPct val="20000"/>
        </a:spcBef>
        <a:spcAft>
          <a:spcPct val="0"/>
        </a:spcAft>
        <a:defRPr>
          <a:solidFill>
            <a:srgbClr val="2D2F93"/>
          </a:solidFill>
          <a:latin typeface="+mn-lt"/>
          <a:ea typeface="+mn-ea"/>
          <a:cs typeface="+mn-cs"/>
        </a:defRPr>
      </a:lvl1pPr>
      <a:lvl2pPr marL="828675" indent="-285750" algn="l" rtl="0" eaLnBrk="1" fontAlgn="base" hangingPunct="1">
        <a:spcBef>
          <a:spcPct val="20000"/>
        </a:spcBef>
        <a:spcAft>
          <a:spcPct val="0"/>
        </a:spcAft>
        <a:defRPr>
          <a:solidFill>
            <a:srgbClr val="2D2F93"/>
          </a:solidFill>
          <a:latin typeface="+mn-lt"/>
        </a:defRPr>
      </a:lvl2pPr>
      <a:lvl3pPr marL="1236663" indent="-228600" algn="l" rtl="0" eaLnBrk="1" fontAlgn="base" hangingPunct="1">
        <a:spcBef>
          <a:spcPct val="20000"/>
        </a:spcBef>
        <a:spcAft>
          <a:spcPct val="0"/>
        </a:spcAft>
        <a:defRPr>
          <a:solidFill>
            <a:srgbClr val="2D2F93"/>
          </a:solidFill>
          <a:latin typeface="+mn-lt"/>
        </a:defRPr>
      </a:lvl3pPr>
      <a:lvl4pPr marL="1644650" indent="-228600" algn="l" rtl="0" eaLnBrk="1" fontAlgn="base" hangingPunct="1">
        <a:spcBef>
          <a:spcPct val="20000"/>
        </a:spcBef>
        <a:spcAft>
          <a:spcPct val="0"/>
        </a:spcAft>
        <a:defRPr>
          <a:solidFill>
            <a:srgbClr val="2D2F93"/>
          </a:solidFill>
          <a:latin typeface="+mn-lt"/>
        </a:defRPr>
      </a:lvl4pPr>
      <a:lvl5pPr marL="2057400" indent="-228600" algn="l" rtl="0" eaLnBrk="1" fontAlgn="base" hangingPunct="1">
        <a:spcBef>
          <a:spcPct val="20000"/>
        </a:spcBef>
        <a:spcAft>
          <a:spcPct val="0"/>
        </a:spcAft>
        <a:defRPr>
          <a:solidFill>
            <a:srgbClr val="2D2F93"/>
          </a:solidFill>
          <a:latin typeface="+mn-lt"/>
        </a:defRPr>
      </a:lvl5pPr>
      <a:lvl6pPr marL="2514600" indent="-228600" algn="l" rtl="0" eaLnBrk="1" fontAlgn="base" hangingPunct="1">
        <a:spcBef>
          <a:spcPct val="20000"/>
        </a:spcBef>
        <a:spcAft>
          <a:spcPct val="0"/>
        </a:spcAft>
        <a:defRPr>
          <a:solidFill>
            <a:srgbClr val="2D2F93"/>
          </a:solidFill>
          <a:latin typeface="+mn-lt"/>
        </a:defRPr>
      </a:lvl6pPr>
      <a:lvl7pPr marL="2971800" indent="-228600" algn="l" rtl="0" eaLnBrk="1" fontAlgn="base" hangingPunct="1">
        <a:spcBef>
          <a:spcPct val="20000"/>
        </a:spcBef>
        <a:spcAft>
          <a:spcPct val="0"/>
        </a:spcAft>
        <a:defRPr>
          <a:solidFill>
            <a:srgbClr val="2D2F93"/>
          </a:solidFill>
          <a:latin typeface="+mn-lt"/>
        </a:defRPr>
      </a:lvl7pPr>
      <a:lvl8pPr marL="3429000" indent="-228600" algn="l" rtl="0" eaLnBrk="1" fontAlgn="base" hangingPunct="1">
        <a:spcBef>
          <a:spcPct val="20000"/>
        </a:spcBef>
        <a:spcAft>
          <a:spcPct val="0"/>
        </a:spcAft>
        <a:defRPr>
          <a:solidFill>
            <a:srgbClr val="2D2F93"/>
          </a:solidFill>
          <a:latin typeface="+mn-lt"/>
        </a:defRPr>
      </a:lvl8pPr>
      <a:lvl9pPr marL="3886200" indent="-228600" algn="l" rtl="0" eaLnBrk="1" fontAlgn="base" hangingPunct="1">
        <a:spcBef>
          <a:spcPct val="20000"/>
        </a:spcBef>
        <a:spcAft>
          <a:spcPct val="0"/>
        </a:spcAft>
        <a:defRPr>
          <a:solidFill>
            <a:srgbClr val="2D2F9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Rectangle 3"/>
          <p:cNvSpPr>
            <a:spLocks noGrp="1" noChangeArrowheads="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28" name="Picture 7" descr="Powerpoint footer.png"/>
          <p:cNvPicPr>
            <a:picLocks noChangeAspect="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68315" y="6148394"/>
            <a:ext cx="8280400" cy="49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6795530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ctr" rtl="0" eaLnBrk="1" fontAlgn="base" hangingPunct="1">
        <a:spcBef>
          <a:spcPct val="0"/>
        </a:spcBef>
        <a:spcAft>
          <a:spcPct val="0"/>
        </a:spcAft>
        <a:defRPr sz="3600" b="1">
          <a:solidFill>
            <a:srgbClr val="3366FF"/>
          </a:solidFill>
          <a:latin typeface="+mj-lt"/>
          <a:ea typeface="+mj-ea"/>
          <a:cs typeface="+mj-cs"/>
        </a:defRPr>
      </a:lvl1pPr>
      <a:lvl2pPr algn="ctr" rtl="0" eaLnBrk="1" fontAlgn="base" hangingPunct="1">
        <a:spcBef>
          <a:spcPct val="0"/>
        </a:spcBef>
        <a:spcAft>
          <a:spcPct val="0"/>
        </a:spcAft>
        <a:defRPr sz="3600" b="1">
          <a:solidFill>
            <a:srgbClr val="3366FF"/>
          </a:solidFill>
          <a:latin typeface="Arial" charset="0"/>
        </a:defRPr>
      </a:lvl2pPr>
      <a:lvl3pPr algn="ctr" rtl="0" eaLnBrk="1" fontAlgn="base" hangingPunct="1">
        <a:spcBef>
          <a:spcPct val="0"/>
        </a:spcBef>
        <a:spcAft>
          <a:spcPct val="0"/>
        </a:spcAft>
        <a:defRPr sz="3600" b="1">
          <a:solidFill>
            <a:srgbClr val="3366FF"/>
          </a:solidFill>
          <a:latin typeface="Arial" charset="0"/>
        </a:defRPr>
      </a:lvl3pPr>
      <a:lvl4pPr algn="ctr" rtl="0" eaLnBrk="1" fontAlgn="base" hangingPunct="1">
        <a:spcBef>
          <a:spcPct val="0"/>
        </a:spcBef>
        <a:spcAft>
          <a:spcPct val="0"/>
        </a:spcAft>
        <a:defRPr sz="3600" b="1">
          <a:solidFill>
            <a:srgbClr val="3366FF"/>
          </a:solidFill>
          <a:latin typeface="Arial" charset="0"/>
        </a:defRPr>
      </a:lvl4pPr>
      <a:lvl5pPr algn="ctr" rtl="0" eaLnBrk="1" fontAlgn="base" hangingPunct="1">
        <a:spcBef>
          <a:spcPct val="0"/>
        </a:spcBef>
        <a:spcAft>
          <a:spcPct val="0"/>
        </a:spcAft>
        <a:defRPr sz="3600" b="1">
          <a:solidFill>
            <a:srgbClr val="3366FF"/>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7F61678-E82E-462E-A66D-C2DBA847AB77}" type="datetimeFigureOut">
              <a:rPr lang="en-GB" smtClean="0">
                <a:solidFill>
                  <a:prstClr val="black">
                    <a:tint val="75000"/>
                  </a:prstClr>
                </a:solidFill>
              </a:rPr>
              <a:pPr defTabSz="914400"/>
              <a:t>17/10/2018</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A4B90BE-6644-4ABB-84BC-3CC96FF7B03A}" type="slidenum">
              <a:rPr lang="en-GB" smtClean="0">
                <a:solidFill>
                  <a:prstClr val="black">
                    <a:tint val="75000"/>
                  </a:prstClr>
                </a:solidFill>
              </a:rPr>
              <a:pPr defTabSz="914400"/>
              <a:t>‹#›</a:t>
            </a:fld>
            <a:endParaRPr lang="en-GB" dirty="0">
              <a:solidFill>
                <a:prstClr val="black">
                  <a:tint val="75000"/>
                </a:prstClr>
              </a:solidFill>
            </a:endParaRPr>
          </a:p>
        </p:txBody>
      </p:sp>
    </p:spTree>
    <p:extLst>
      <p:ext uri="{BB962C8B-B14F-4D97-AF65-F5344CB8AC3E}">
        <p14:creationId xmlns:p14="http://schemas.microsoft.com/office/powerpoint/2010/main" xmlns="" val="303426429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24"/>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0" name="Rectangle 29"/>
          <p:cNvSpPr/>
          <p:nvPr/>
        </p:nvSpPr>
        <p:spPr>
          <a:xfrm>
            <a:off x="3" y="308282"/>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1" name="Rectangle 30"/>
          <p:cNvSpPr/>
          <p:nvPr/>
        </p:nvSpPr>
        <p:spPr>
          <a:xfrm flipV="1">
            <a:off x="5410185" y="360252"/>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2" name="Rectangle 31"/>
          <p:cNvSpPr/>
          <p:nvPr/>
        </p:nvSpPr>
        <p:spPr>
          <a:xfrm flipV="1">
            <a:off x="5410203" y="440116"/>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5" name="Rectangle 34"/>
          <p:cNvSpPr/>
          <p:nvPr/>
        </p:nvSpPr>
        <p:spPr bwMode="invGray">
          <a:xfrm>
            <a:off x="9084967"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defTabSz="914400"/>
            <a:fld id="{958E3540-5A4E-4AD3-B8F3-DF55E0B61139}" type="datetimeFigureOut">
              <a:rPr lang="en-GB" smtClean="0">
                <a:solidFill>
                  <a:srgbClr val="438086"/>
                </a:solidFill>
              </a:rPr>
              <a:pPr defTabSz="914400"/>
              <a:t>17/10/2018</a:t>
            </a:fld>
            <a:endParaRPr lang="en-GB">
              <a:solidFill>
                <a:srgbClr val="438086"/>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defTabSz="914400"/>
            <a:endParaRPr lang="en-GB">
              <a:solidFill>
                <a:srgbClr val="438086"/>
              </a:solidFill>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defTabSz="914400"/>
            <a:fld id="{0D34BB1E-5F40-42C3-94E5-A0A62C5B6639}" type="slidenum">
              <a:rPr lang="en-GB" smtClean="0"/>
              <a:pPr defTabSz="914400"/>
              <a:t>‹#›</a:t>
            </a:fld>
            <a:endParaRPr lang="en-GB"/>
          </a:p>
        </p:txBody>
      </p:sp>
    </p:spTree>
    <p:extLst>
      <p:ext uri="{BB962C8B-B14F-4D97-AF65-F5344CB8AC3E}">
        <p14:creationId xmlns:p14="http://schemas.microsoft.com/office/powerpoint/2010/main" xmlns="" val="26184803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AD16D1A4-D4DD-4A77-9C78-7ED2A1BAB5B1}" type="slidenum">
              <a:rPr lang="en-GB" smtClean="0"/>
              <a:pPr defTabSz="914400"/>
              <a:t>‹#›</a:t>
            </a:fld>
            <a:endParaRPr lang="en-GB" dirty="0"/>
          </a:p>
        </p:txBody>
      </p:sp>
      <p:sp>
        <p:nvSpPr>
          <p:cNvPr id="5" name="Footer Placeholder 4"/>
          <p:cNvSpPr>
            <a:spLocks noGrp="1"/>
          </p:cNvSpPr>
          <p:nvPr>
            <p:ph type="ftr" sz="quarter" idx="3"/>
          </p:nvPr>
        </p:nvSpPr>
        <p:spPr>
          <a:xfrm rot="16200000">
            <a:off x="7586913"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defTabSz="914400"/>
            <a:endParaRPr lang="en-GB" dirty="0">
              <a:solidFill>
                <a:srgbClr val="DFDCB7"/>
              </a:solidFill>
            </a:endParaRPr>
          </a:p>
        </p:txBody>
      </p:sp>
      <p:sp>
        <p:nvSpPr>
          <p:cNvPr id="4" name="Date Placeholder 3"/>
          <p:cNvSpPr>
            <a:spLocks noGrp="1"/>
          </p:cNvSpPr>
          <p:nvPr>
            <p:ph type="dt" sz="half" idx="2"/>
          </p:nvPr>
        </p:nvSpPr>
        <p:spPr>
          <a:xfrm rot="16200000">
            <a:off x="7551354"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defTabSz="914400"/>
            <a:fld id="{12D5911E-9C47-4F96-8C4F-3EC00032E16C}" type="datetimeFigureOut">
              <a:rPr lang="en-GB" smtClean="0">
                <a:solidFill>
                  <a:srgbClr val="DFDCB7"/>
                </a:solidFill>
              </a:rPr>
              <a:pPr defTabSz="914400"/>
              <a:t>17/10/2018</a:t>
            </a:fld>
            <a:endParaRPr lang="en-GB" dirty="0">
              <a:solidFill>
                <a:srgbClr val="DFDCB7"/>
              </a:solidFill>
            </a:endParaRPr>
          </a:p>
        </p:txBody>
      </p:sp>
    </p:spTree>
    <p:extLst>
      <p:ext uri="{BB962C8B-B14F-4D97-AF65-F5344CB8AC3E}">
        <p14:creationId xmlns:p14="http://schemas.microsoft.com/office/powerpoint/2010/main" xmlns="" val="103086717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Placeholder 1"/>
          <p:cNvSpPr>
            <a:spLocks noGrp="1"/>
          </p:cNvSpPr>
          <p:nvPr>
            <p:ph type="title"/>
          </p:nvPr>
        </p:nvSpPr>
        <p:spPr>
          <a:xfrm>
            <a:off x="1793290"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6"/>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defTabSz="914400"/>
            <a:fld id="{9CF90507-9B40-41D8-A668-B10EC1609163}" type="datetimeFigureOut">
              <a:rPr lang="en-GB" smtClean="0">
                <a:solidFill>
                  <a:prstClr val="black">
                    <a:lumMod val="50000"/>
                    <a:lumOff val="50000"/>
                  </a:prstClr>
                </a:solidFill>
              </a:rPr>
              <a:pPr defTabSz="914400"/>
              <a:t>17/10/2018</a:t>
            </a:fld>
            <a:endParaRPr lang="en-GB">
              <a:solidFill>
                <a:prstClr val="black">
                  <a:lumMod val="50000"/>
                  <a:lumOff val="50000"/>
                </a:prstClr>
              </a:solidFill>
            </a:endParaRPr>
          </a:p>
        </p:txBody>
      </p:sp>
      <p:sp>
        <p:nvSpPr>
          <p:cNvPr id="5" name="Footer Placeholder 4"/>
          <p:cNvSpPr>
            <a:spLocks noGrp="1"/>
          </p:cNvSpPr>
          <p:nvPr>
            <p:ph type="ftr" sz="quarter" idx="3"/>
          </p:nvPr>
        </p:nvSpPr>
        <p:spPr>
          <a:xfrm>
            <a:off x="457202" y="6172206"/>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914400"/>
            <a:endParaRPr lang="en-GB">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6"/>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defTabSz="914400"/>
            <a:fld id="{022133E1-5635-4F16-9B50-C832EADBE08F}" type="slidenum">
              <a:rPr lang="en-GB" smtClean="0">
                <a:solidFill>
                  <a:prstClr val="black">
                    <a:lumMod val="50000"/>
                    <a:lumOff val="50000"/>
                  </a:prstClr>
                </a:solidFill>
              </a:rPr>
              <a:pPr defTabSz="914400"/>
              <a:t>‹#›</a:t>
            </a:fld>
            <a:endParaRPr lang="en-GB">
              <a:solidFill>
                <a:prstClr val="black">
                  <a:lumMod val="50000"/>
                  <a:lumOff val="50000"/>
                </a:prstClr>
              </a:solidFill>
            </a:endParaRPr>
          </a:p>
        </p:txBody>
      </p:sp>
    </p:spTree>
    <p:extLst>
      <p:ext uri="{BB962C8B-B14F-4D97-AF65-F5344CB8AC3E}">
        <p14:creationId xmlns:p14="http://schemas.microsoft.com/office/powerpoint/2010/main" xmlns="" val="23130123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217EFBB-CAEA-4C82-9F2B-DC7311A3215B}" type="datetimeFigureOut">
              <a:rPr lang="en-GB" smtClean="0">
                <a:solidFill>
                  <a:prstClr val="black">
                    <a:tint val="75000"/>
                  </a:prstClr>
                </a:solidFill>
              </a:rPr>
              <a:pPr defTabSz="914400"/>
              <a:t>17/10/2018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4860614-3B0E-4989-9C9E-D6EFFC25AE62}"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xmlns="" val="330440745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977A285-3A2E-49D0-996B-9AE4F9B75E2F}" type="datetimeFigureOut">
              <a:rPr lang="en-US" smtClean="0">
                <a:solidFill>
                  <a:prstClr val="black">
                    <a:tint val="75000"/>
                  </a:prstClr>
                </a:solidFill>
              </a:rPr>
              <a:pPr defTabSz="914400"/>
              <a:t>10/17/2018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489B681-A254-4EC7-B99D-79E0E024A819}"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xmlns="" val="138922400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108.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1.png"/></Relationships>
</file>

<file path=ppt/slides/_rels/slide101.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108.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11.png"/></Relationships>
</file>

<file path=ppt/slides/_rels/slide10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108.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11.png"/></Relationships>
</file>

<file path=ppt/slides/_rels/slide10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png"/><Relationship Id="rId7" Type="http://schemas.openxmlformats.org/officeDocument/2006/relationships/image" Target="../media/image130.png"/><Relationship Id="rId2" Type="http://schemas.openxmlformats.org/officeDocument/2006/relationships/notesSlide" Target="../notesSlides/notesSlide26.xml"/><Relationship Id="rId1" Type="http://schemas.openxmlformats.org/officeDocument/2006/relationships/slideLayout" Target="../slideLayouts/slideLayout108.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11.png"/><Relationship Id="rId9" Type="http://schemas.openxmlformats.org/officeDocument/2006/relationships/image" Target="../media/image132.png"/></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38.png"/><Relationship Id="rId2" Type="http://schemas.openxmlformats.org/officeDocument/2006/relationships/notesSlide" Target="../notesSlides/notesSlide27.xml"/><Relationship Id="rId1" Type="http://schemas.openxmlformats.org/officeDocument/2006/relationships/slideLayout" Target="../slideLayouts/slideLayout108.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10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8.xml"/><Relationship Id="rId1" Type="http://schemas.openxmlformats.org/officeDocument/2006/relationships/slideLayout" Target="../slideLayouts/slideLayout108.xml"/><Relationship Id="rId4" Type="http://schemas.openxmlformats.org/officeDocument/2006/relationships/image" Target="../media/image111.png"/></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108.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0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108.xml"/><Relationship Id="rId5" Type="http://schemas.openxmlformats.org/officeDocument/2006/relationships/image" Target="../media/image144.png"/><Relationship Id="rId4" Type="http://schemas.openxmlformats.org/officeDocument/2006/relationships/image" Target="../media/image143.png"/></Relationships>
</file>

<file path=ppt/slides/_rels/slide10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3.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communityreporter.net/videos/malnutrition-task-force-trip-asda" TargetMode="Externa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5.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0.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co.uk/imgres?num=10&amp;hl=en&amp;safe=off&amp;sa=X&amp;biw=1366&amp;bih=566&amp;tbm=isch&amp;tbnid=j7de1aAYKAVYfM:&amp;imgrefurl=http://uxmovement.com/twitter/&amp;docid=K0IeCJRGfandpM&amp;imgurl=http://uxmovement.com/wp-content/uploads/2010/10/Twitter-icon1.png&amp;w=256&amp;h=256&amp;ei=1TANUInQHIWa0QW55OnfCg&amp;zoom=1&amp;iact=hc&amp;vpx=293&amp;vpy=189&amp;dur=1490&amp;hovh=204&amp;hovw=204&amp;tx=126&amp;ty=124&amp;sig=102292759484402209571&amp;page=1&amp;tbnh=129&amp;tbnw=129&amp;start=0&amp;ndsp=12&amp;ved=1t:429,r:1,s:0,i:139" TargetMode="Externa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Layout" Target="../diagrams/layout3.xml"/><Relationship Id="rId7" Type="http://schemas.openxmlformats.org/officeDocument/2006/relationships/image" Target="../media/image59.jpeg"/><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62.jpeg"/><Relationship Id="rId4" Type="http://schemas.openxmlformats.org/officeDocument/2006/relationships/diagramQuickStyle" Target="../diagrams/quickStyle3.xml"/><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0.xml"/><Relationship Id="rId5" Type="http://schemas.openxmlformats.org/officeDocument/2006/relationships/image" Target="../media/image65.pn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hyperlink" Target="http://www.malnutritiontaskforce.org.uk/"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hyperlink" Target="http://www.england.nhs.uk/"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57.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57.xml"/><Relationship Id="rId1" Type="http://schemas.openxmlformats.org/officeDocument/2006/relationships/vmlDrawing" Target="../drawings/vmlDrawing1.v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52.png"/><Relationship Id="rId2" Type="http://schemas.openxmlformats.org/officeDocument/2006/relationships/image" Target="../media/image72.jpeg"/><Relationship Id="rId1" Type="http://schemas.openxmlformats.org/officeDocument/2006/relationships/slideLayout" Target="../slideLayouts/slideLayout57.xml"/><Relationship Id="rId6" Type="http://schemas.microsoft.com/office/2007/relationships/hdphoto" Target="../media/hdphoto2.wdp"/><Relationship Id="rId5" Type="http://schemas.openxmlformats.org/officeDocument/2006/relationships/image" Target="../media/image75.pn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7.xml"/><Relationship Id="rId5" Type="http://schemas.openxmlformats.org/officeDocument/2006/relationships/image" Target="../media/image78.jpe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78.xml"/><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4.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8.xml"/><Relationship Id="rId4" Type="http://schemas.openxmlformats.org/officeDocument/2006/relationships/hyperlink" Target="http://www.nationalsmilemonth.or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78.xml"/><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1.png"/><Relationship Id="rId7"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78.xml"/><Relationship Id="rId6" Type="http://schemas.openxmlformats.org/officeDocument/2006/relationships/hyperlink" Target="http://www.salfordtogether.com/" TargetMode="External"/><Relationship Id="rId5" Type="http://schemas.openxmlformats.org/officeDocument/2006/relationships/hyperlink" Target="http://www.risproducts.co.uk/index.html" TargetMode="External"/><Relationship Id="rId10" Type="http://schemas.openxmlformats.org/officeDocument/2006/relationships/image" Target="../media/image89.png"/><Relationship Id="rId4" Type="http://schemas.openxmlformats.org/officeDocument/2006/relationships/image" Target="../media/image82.png"/><Relationship Id="rId9"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8.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8.xml"/><Relationship Id="rId5" Type="http://schemas.openxmlformats.org/officeDocument/2006/relationships/image" Target="../media/image91.png"/><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8.xml"/><Relationship Id="rId5" Type="http://schemas.openxmlformats.org/officeDocument/2006/relationships/image" Target="../media/image92.png"/><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9.xml"/></Relationships>
</file>

<file path=ppt/slides/_rels/slide7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9.xml"/></Relationships>
</file>

<file path=ppt/slides/_rels/slide75.xml.rels><?xml version="1.0" encoding="UTF-8" standalone="yes"?>
<Relationships xmlns="http://schemas.openxmlformats.org/package/2006/relationships"><Relationship Id="rId3" Type="http://schemas.openxmlformats.org/officeDocument/2006/relationships/hyperlink" Target="https://www.livescience.com/51641-bacteria.html" TargetMode="External"/><Relationship Id="rId7"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79.xml"/><Relationship Id="rId6" Type="http://schemas.openxmlformats.org/officeDocument/2006/relationships/hyperlink" Target="https://www.livescience.com/44185-what-is-plaque.html" TargetMode="External"/><Relationship Id="rId5" Type="http://schemas.openxmlformats.org/officeDocument/2006/relationships/hyperlink" Target="https://www.livescience.com/54242-protists.html" TargetMode="External"/><Relationship Id="rId4" Type="http://schemas.openxmlformats.org/officeDocument/2006/relationships/hyperlink" Target="https://www.livescience.com/53618-fungus.html"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9.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8.xml"/></Relationships>
</file>

<file path=ppt/slides/_rels/slide7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01.xml"/><Relationship Id="rId4" Type="http://schemas.openxmlformats.org/officeDocument/2006/relationships/image" Target="../media/image97.png"/></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1.xml"/></Relationships>
</file>

<file path=ppt/slides/_rels/slide8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0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kitchen.kafoodle.com/login" TargetMode="External"/><Relationship Id="rId1" Type="http://schemas.openxmlformats.org/officeDocument/2006/relationships/slideLayout" Target="../slideLayouts/slideLayout100.xml"/></Relationships>
</file>

<file path=ppt/slides/_rels/slide8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00.xml"/></Relationships>
</file>

<file path=ppt/slides/_rels/slide8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0.xml"/></Relationships>
</file>

<file path=ppt/slides/_rels/slide8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00.xml"/></Relationships>
</file>

<file path=ppt/slides/_rels/slide8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00.xml"/></Relationships>
</file>

<file path=ppt/slides/_rels/slide8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00.xml"/></Relationships>
</file>

<file path=ppt/slides/_rels/slide8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00.xml"/></Relationships>
</file>

<file path=ppt/slides/_rels/slide9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00.xml"/></Relationships>
</file>

<file path=ppt/slides/_rels/slide9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00.xml"/></Relationships>
</file>

<file path=ppt/slides/_rels/slide9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00.xml"/></Relationships>
</file>

<file path=ppt/slides/_rels/slide9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1.xml"/></Relationships>
</file>

<file path=ppt/slides/_rels/slide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1.xml"/></Relationships>
</file>

<file path=ppt/slides/_rels/slide9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1.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01.xml"/><Relationship Id="rId4" Type="http://schemas.openxmlformats.org/officeDocument/2006/relationships/image" Target="../media/image97.png"/></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102.xml"/></Relationships>
</file>

<file path=ppt/slides/_rels/slide9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2.xml"/><Relationship Id="rId1" Type="http://schemas.openxmlformats.org/officeDocument/2006/relationships/slideLayout" Target="../slideLayouts/slideLayout108.xml"/><Relationship Id="rId6" Type="http://schemas.openxmlformats.org/officeDocument/2006/relationships/image" Target="../media/image111.png"/><Relationship Id="rId5" Type="http://schemas.openxmlformats.org/officeDocument/2006/relationships/image" Target="../media/image114.png"/><Relationship Id="rId4"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xmlns="" id="{CE3D4922-3D1C-4679-9A86-15BFC1A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637803" y="1396180"/>
            <a:ext cx="5023596" cy="3842570"/>
          </a:xfrm>
        </p:spPr>
        <p:txBody>
          <a:bodyPr anchor="ctr">
            <a:normAutofit/>
          </a:bodyPr>
          <a:lstStyle/>
          <a:p>
            <a:pPr algn="l"/>
            <a:r>
              <a:rPr lang="en-GB" dirty="0"/>
              <a:t>Nutrition and hydration in later life </a:t>
            </a:r>
          </a:p>
        </p:txBody>
      </p:sp>
      <p:sp>
        <p:nvSpPr>
          <p:cNvPr id="48" name="Freeform: Shape 47">
            <a:extLst>
              <a:ext uri="{FF2B5EF4-FFF2-40B4-BE49-F238E27FC236}">
                <a16:creationId xmlns:a16="http://schemas.microsoft.com/office/drawing/2014/main" xmlns="" id="{164E9BCF-1B67-4514-808C-A5DCBDEB4A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2"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p:cNvSpPr>
            <a:spLocks noGrp="1"/>
          </p:cNvSpPr>
          <p:nvPr>
            <p:ph type="subTitle" idx="1"/>
          </p:nvPr>
        </p:nvSpPr>
        <p:spPr>
          <a:xfrm>
            <a:off x="482600" y="1396182"/>
            <a:ext cx="1898637" cy="3842569"/>
          </a:xfrm>
        </p:spPr>
        <p:txBody>
          <a:bodyPr anchor="ctr">
            <a:normAutofit/>
          </a:bodyPr>
          <a:lstStyle/>
          <a:p>
            <a:r>
              <a:rPr lang="en-GB" dirty="0">
                <a:solidFill>
                  <a:srgbClr val="FFFFFF"/>
                </a:solidFill>
              </a:rPr>
              <a:t>A Greater Manchester ‘ageing well’  population health programme</a:t>
            </a:r>
          </a:p>
        </p:txBody>
      </p:sp>
      <p:grpSp>
        <p:nvGrpSpPr>
          <p:cNvPr id="50" name="Group 49">
            <a:extLst>
              <a:ext uri="{FF2B5EF4-FFF2-40B4-BE49-F238E27FC236}">
                <a16:creationId xmlns:a16="http://schemas.microsoft.com/office/drawing/2014/main" xmlns="" id="{32238778-9D1D-45F4-BB78-76F208A224B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486471" y="0"/>
            <a:ext cx="1827609" cy="6858001"/>
            <a:chOff x="1320800" y="0"/>
            <a:chExt cx="2436813" cy="6858001"/>
          </a:xfrm>
        </p:grpSpPr>
        <p:sp>
          <p:nvSpPr>
            <p:cNvPr id="51" name="Freeform 6">
              <a:extLst>
                <a:ext uri="{FF2B5EF4-FFF2-40B4-BE49-F238E27FC236}">
                  <a16:creationId xmlns:a16="http://schemas.microsoft.com/office/drawing/2014/main" xmlns="" id="{93667F4D-F2CD-4E50-BACC-24766910F7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52" name="Freeform 7">
              <a:extLst>
                <a:ext uri="{FF2B5EF4-FFF2-40B4-BE49-F238E27FC236}">
                  <a16:creationId xmlns:a16="http://schemas.microsoft.com/office/drawing/2014/main" xmlns="" id="{20CAAE25-D2F2-493F-9569-EC552C1ADD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53" name="Freeform 8">
              <a:extLst>
                <a:ext uri="{FF2B5EF4-FFF2-40B4-BE49-F238E27FC236}">
                  <a16:creationId xmlns:a16="http://schemas.microsoft.com/office/drawing/2014/main" xmlns="" id="{42D5E996-541D-42BA-8B22-F7E96752CE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4" name="Freeform 9">
              <a:extLst>
                <a:ext uri="{FF2B5EF4-FFF2-40B4-BE49-F238E27FC236}">
                  <a16:creationId xmlns:a16="http://schemas.microsoft.com/office/drawing/2014/main" xmlns="" id="{6BDB86F1-7C07-4D49-B9C9-7837A1FB25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5" name="Freeform 10">
              <a:extLst>
                <a:ext uri="{FF2B5EF4-FFF2-40B4-BE49-F238E27FC236}">
                  <a16:creationId xmlns:a16="http://schemas.microsoft.com/office/drawing/2014/main" xmlns="" id="{92FDEA97-0861-44C0-9B26-4BB5F777AE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60" name="Freeform 11">
              <a:extLst>
                <a:ext uri="{FF2B5EF4-FFF2-40B4-BE49-F238E27FC236}">
                  <a16:creationId xmlns:a16="http://schemas.microsoft.com/office/drawing/2014/main" xmlns="" id="{A9F3AA02-C861-444A-9178-0BD3D3CE16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Tree>
    <p:extLst>
      <p:ext uri="{BB962C8B-B14F-4D97-AF65-F5344CB8AC3E}">
        <p14:creationId xmlns:p14="http://schemas.microsoft.com/office/powerpoint/2010/main" xmlns="" val="724976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8AB2AF-A39C-4117-B52C-47E38422D1D0}"/>
              </a:ext>
            </a:extLst>
          </p:cNvPr>
          <p:cNvSpPr>
            <a:spLocks noGrp="1"/>
          </p:cNvSpPr>
          <p:nvPr>
            <p:ph type="title"/>
          </p:nvPr>
        </p:nvSpPr>
        <p:spPr/>
        <p:txBody>
          <a:bodyPr/>
          <a:lstStyle/>
          <a:p>
            <a:r>
              <a:rPr lang="en-GB" dirty="0"/>
              <a:t>Question 2</a:t>
            </a:r>
          </a:p>
        </p:txBody>
      </p:sp>
      <p:sp>
        <p:nvSpPr>
          <p:cNvPr id="3" name="Content Placeholder 2">
            <a:extLst>
              <a:ext uri="{FF2B5EF4-FFF2-40B4-BE49-F238E27FC236}">
                <a16:creationId xmlns:a16="http://schemas.microsoft.com/office/drawing/2014/main" xmlns="" id="{922EC0BF-872A-4738-9E8A-E35874929429}"/>
              </a:ext>
            </a:extLst>
          </p:cNvPr>
          <p:cNvSpPr>
            <a:spLocks noGrp="1"/>
          </p:cNvSpPr>
          <p:nvPr>
            <p:ph idx="1"/>
          </p:nvPr>
        </p:nvSpPr>
        <p:spPr/>
        <p:txBody>
          <a:bodyPr/>
          <a:lstStyle/>
          <a:p>
            <a:pPr marL="0" indent="0"/>
            <a:r>
              <a:rPr lang="en-GB" dirty="0"/>
              <a:t>According to Managing Adult Malnutrition in the Community, what percentage of people recently admitted to care homes are malnourished?</a:t>
            </a:r>
          </a:p>
          <a:p>
            <a:pPr>
              <a:buFont typeface="+mj-lt"/>
              <a:buAutoNum type="alphaUcPeriod"/>
            </a:pPr>
            <a:r>
              <a:rPr lang="en-GB" dirty="0"/>
              <a:t>20%</a:t>
            </a:r>
          </a:p>
          <a:p>
            <a:pPr>
              <a:buFont typeface="+mj-lt"/>
              <a:buAutoNum type="alphaUcPeriod"/>
            </a:pPr>
            <a:r>
              <a:rPr lang="en-GB" dirty="0"/>
              <a:t>30%</a:t>
            </a:r>
          </a:p>
          <a:p>
            <a:pPr>
              <a:buFont typeface="+mj-lt"/>
              <a:buAutoNum type="alphaUcPeriod"/>
            </a:pPr>
            <a:r>
              <a:rPr lang="en-GB" dirty="0"/>
              <a:t>35%</a:t>
            </a:r>
          </a:p>
          <a:p>
            <a:endParaRPr lang="en-GB" dirty="0"/>
          </a:p>
        </p:txBody>
      </p:sp>
    </p:spTree>
    <p:extLst>
      <p:ext uri="{BB962C8B-B14F-4D97-AF65-F5344CB8AC3E}">
        <p14:creationId xmlns:p14="http://schemas.microsoft.com/office/powerpoint/2010/main" xmlns="" val="33647687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357158" y="428604"/>
            <a:ext cx="4429156" cy="2693469"/>
          </a:xfrm>
          <a:prstGeom prst="rect">
            <a:avLst/>
          </a:prstGeom>
          <a:noFill/>
          <a:ln w="9525">
            <a:noFill/>
            <a:miter lim="800000"/>
            <a:headEnd/>
            <a:tailEnd/>
          </a:ln>
          <a:effectLst/>
        </p:spPr>
      </p:pic>
      <p:pic>
        <p:nvPicPr>
          <p:cNvPr id="3" name="Picture 2"/>
          <p:cNvPicPr>
            <a:picLocks noChangeAspect="1" noChangeArrowheads="1"/>
          </p:cNvPicPr>
          <p:nvPr/>
        </p:nvPicPr>
        <p:blipFill>
          <a:blip r:embed="rId4" cstate="print"/>
          <a:srcRect/>
          <a:stretch>
            <a:fillRect/>
          </a:stretch>
        </p:blipFill>
        <p:spPr bwMode="auto">
          <a:xfrm>
            <a:off x="1285852" y="5929330"/>
            <a:ext cx="5810250" cy="514350"/>
          </a:xfrm>
          <a:prstGeom prst="rect">
            <a:avLst/>
          </a:prstGeom>
          <a:noFill/>
          <a:ln w="9525">
            <a:noFill/>
            <a:miter lim="800000"/>
            <a:headEnd/>
            <a:tailEnd/>
          </a:ln>
          <a:effectLst/>
        </p:spPr>
      </p:pic>
      <p:pic>
        <p:nvPicPr>
          <p:cNvPr id="24579" name="Picture 3"/>
          <p:cNvPicPr>
            <a:picLocks noChangeAspect="1" noChangeArrowheads="1"/>
          </p:cNvPicPr>
          <p:nvPr/>
        </p:nvPicPr>
        <p:blipFill>
          <a:blip r:embed="rId5" cstate="print"/>
          <a:srcRect/>
          <a:stretch>
            <a:fillRect/>
          </a:stretch>
        </p:blipFill>
        <p:spPr bwMode="auto">
          <a:xfrm>
            <a:off x="1714481" y="2857496"/>
            <a:ext cx="3090075" cy="2786082"/>
          </a:xfrm>
          <a:prstGeom prst="rect">
            <a:avLst/>
          </a:prstGeom>
          <a:noFill/>
          <a:ln w="9525">
            <a:noFill/>
            <a:miter lim="800000"/>
            <a:headEnd/>
            <a:tailEnd/>
          </a:ln>
          <a:effectLst/>
        </p:spPr>
      </p:pic>
      <p:pic>
        <p:nvPicPr>
          <p:cNvPr id="24580" name="Picture 4"/>
          <p:cNvPicPr>
            <a:picLocks noChangeAspect="1" noChangeArrowheads="1"/>
          </p:cNvPicPr>
          <p:nvPr/>
        </p:nvPicPr>
        <p:blipFill>
          <a:blip r:embed="rId6" cstate="print"/>
          <a:srcRect/>
          <a:stretch>
            <a:fillRect/>
          </a:stretch>
        </p:blipFill>
        <p:spPr bwMode="auto">
          <a:xfrm>
            <a:off x="4857752" y="785794"/>
            <a:ext cx="3816897" cy="4857784"/>
          </a:xfrm>
          <a:prstGeom prst="rect">
            <a:avLst/>
          </a:prstGeom>
          <a:noFill/>
          <a:ln w="9525">
            <a:noFill/>
            <a:miter lim="800000"/>
            <a:headEnd/>
            <a:tailEnd/>
          </a:ln>
          <a:effectLst/>
        </p:spPr>
      </p:pic>
      <p:pic>
        <p:nvPicPr>
          <p:cNvPr id="24581" name="Picture 5"/>
          <p:cNvPicPr>
            <a:picLocks noChangeAspect="1" noChangeArrowheads="1"/>
          </p:cNvPicPr>
          <p:nvPr/>
        </p:nvPicPr>
        <p:blipFill>
          <a:blip r:embed="rId7" cstate="print"/>
          <a:srcRect/>
          <a:stretch>
            <a:fillRect/>
          </a:stretch>
        </p:blipFill>
        <p:spPr bwMode="auto">
          <a:xfrm>
            <a:off x="285723" y="3286124"/>
            <a:ext cx="1365479" cy="2286016"/>
          </a:xfrm>
          <a:prstGeom prst="rect">
            <a:avLst/>
          </a:prstGeom>
          <a:noFill/>
          <a:ln w="9525">
            <a:noFill/>
            <a:miter lim="800000"/>
            <a:headEnd/>
            <a:tailEnd/>
          </a:ln>
          <a:effectLst/>
        </p:spPr>
      </p:pic>
    </p:spTree>
    <p:extLst>
      <p:ext uri="{BB962C8B-B14F-4D97-AF65-F5344CB8AC3E}">
        <p14:creationId xmlns:p14="http://schemas.microsoft.com/office/powerpoint/2010/main" xmlns="" val="20620743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205115" y="571480"/>
            <a:ext cx="3735639" cy="5429288"/>
          </a:xfrm>
          <a:prstGeom prst="rect">
            <a:avLst/>
          </a:prstGeom>
          <a:noFill/>
          <a:ln w="9525">
            <a:noFill/>
            <a:miter lim="800000"/>
            <a:headEnd/>
            <a:tailEnd/>
          </a:ln>
          <a:effectLst/>
        </p:spPr>
      </p:pic>
      <p:pic>
        <p:nvPicPr>
          <p:cNvPr id="4" name="Picture 2"/>
          <p:cNvPicPr>
            <a:picLocks noChangeAspect="1" noChangeArrowheads="1"/>
          </p:cNvPicPr>
          <p:nvPr/>
        </p:nvPicPr>
        <p:blipFill>
          <a:blip r:embed="rId4" cstate="print"/>
          <a:srcRect/>
          <a:stretch>
            <a:fillRect/>
          </a:stretch>
        </p:blipFill>
        <p:spPr bwMode="auto">
          <a:xfrm>
            <a:off x="1357290" y="6000768"/>
            <a:ext cx="5810250" cy="514350"/>
          </a:xfrm>
          <a:prstGeom prst="rect">
            <a:avLst/>
          </a:prstGeom>
          <a:noFill/>
          <a:ln w="9525">
            <a:noFill/>
            <a:miter lim="800000"/>
            <a:headEnd/>
            <a:tailEnd/>
          </a:ln>
          <a:effectLst/>
        </p:spPr>
      </p:pic>
      <p:pic>
        <p:nvPicPr>
          <p:cNvPr id="26628" name="Picture 4"/>
          <p:cNvPicPr>
            <a:picLocks noChangeAspect="1" noChangeArrowheads="1"/>
          </p:cNvPicPr>
          <p:nvPr/>
        </p:nvPicPr>
        <p:blipFill>
          <a:blip r:embed="rId5" cstate="print"/>
          <a:srcRect/>
          <a:stretch>
            <a:fillRect/>
          </a:stretch>
        </p:blipFill>
        <p:spPr bwMode="auto">
          <a:xfrm>
            <a:off x="4857755" y="500042"/>
            <a:ext cx="3502253" cy="3704863"/>
          </a:xfrm>
          <a:prstGeom prst="rect">
            <a:avLst/>
          </a:prstGeom>
          <a:noFill/>
          <a:ln w="9525">
            <a:noFill/>
            <a:miter lim="800000"/>
            <a:headEnd/>
            <a:tailEnd/>
          </a:ln>
          <a:effectLst/>
        </p:spPr>
      </p:pic>
      <p:pic>
        <p:nvPicPr>
          <p:cNvPr id="6" name="Picture 5" descr="C:\Users\jbrizland-cullen\Desktop\PaperWeight%20Armband%20green%20background.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358082" y="4500570"/>
            <a:ext cx="1500198" cy="1955478"/>
          </a:xfrm>
          <a:prstGeom prst="rect">
            <a:avLst/>
          </a:prstGeom>
          <a:noFill/>
          <a:extLst>
            <a:ext uri="{909E8E84-426E-40DD-AFC4-6F175D3DCCD1}">
              <a14:hiddenFill xmlns:a14="http://schemas.microsoft.com/office/drawing/2010/main" xmlns="">
                <a:solidFill>
                  <a:srgbClr val="FFFFFF"/>
                </a:solidFill>
              </a14:hiddenFill>
            </a:ext>
          </a:extLst>
        </p:spPr>
      </p:pic>
      <p:pic>
        <p:nvPicPr>
          <p:cNvPr id="26629" name="Picture 5"/>
          <p:cNvPicPr>
            <a:picLocks noChangeAspect="1" noChangeArrowheads="1"/>
          </p:cNvPicPr>
          <p:nvPr/>
        </p:nvPicPr>
        <p:blipFill>
          <a:blip r:embed="rId7" cstate="print"/>
          <a:srcRect/>
          <a:stretch>
            <a:fillRect/>
          </a:stretch>
        </p:blipFill>
        <p:spPr bwMode="auto">
          <a:xfrm>
            <a:off x="4357686" y="4214818"/>
            <a:ext cx="2403052" cy="1600202"/>
          </a:xfrm>
          <a:prstGeom prst="rect">
            <a:avLst/>
          </a:prstGeom>
          <a:noFill/>
          <a:ln w="9525">
            <a:noFill/>
            <a:miter lim="800000"/>
            <a:headEnd/>
            <a:tailEnd/>
          </a:ln>
          <a:effectLst/>
        </p:spPr>
      </p:pic>
    </p:spTree>
    <p:extLst>
      <p:ext uri="{BB962C8B-B14F-4D97-AF65-F5344CB8AC3E}">
        <p14:creationId xmlns:p14="http://schemas.microsoft.com/office/powerpoint/2010/main" xmlns="" val="13592164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214282" y="142852"/>
            <a:ext cx="4143404" cy="5920444"/>
          </a:xfrm>
          <a:prstGeom prst="rect">
            <a:avLst/>
          </a:prstGeom>
          <a:noFill/>
          <a:ln w="9525">
            <a:noFill/>
            <a:miter lim="800000"/>
            <a:headEnd/>
            <a:tailEnd/>
          </a:ln>
          <a:effectLst/>
        </p:spPr>
      </p:pic>
      <p:pic>
        <p:nvPicPr>
          <p:cNvPr id="3" name="Picture 2"/>
          <p:cNvPicPr>
            <a:picLocks noChangeAspect="1" noChangeArrowheads="1"/>
          </p:cNvPicPr>
          <p:nvPr/>
        </p:nvPicPr>
        <p:blipFill>
          <a:blip r:embed="rId4" cstate="print"/>
          <a:srcRect/>
          <a:stretch>
            <a:fillRect/>
          </a:stretch>
        </p:blipFill>
        <p:spPr bwMode="auto">
          <a:xfrm>
            <a:off x="1285852" y="5929330"/>
            <a:ext cx="5810250" cy="5143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697826">
            <a:off x="5601477" y="3789040"/>
            <a:ext cx="3165989" cy="19202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686735">
            <a:off x="4644008" y="1052736"/>
            <a:ext cx="3787140" cy="19202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580588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p:cNvPicPr>
            <a:picLocks noChangeAspect="1" noChangeArrowheads="1"/>
          </p:cNvPicPr>
          <p:nvPr/>
        </p:nvPicPr>
        <p:blipFill>
          <a:blip r:embed="rId3" cstate="print"/>
          <a:srcRect/>
          <a:stretch>
            <a:fillRect/>
          </a:stretch>
        </p:blipFill>
        <p:spPr bwMode="auto">
          <a:xfrm>
            <a:off x="4286249" y="1357298"/>
            <a:ext cx="1780359" cy="933452"/>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1285852" y="5929330"/>
            <a:ext cx="5810250" cy="514350"/>
          </a:xfrm>
          <a:prstGeom prst="rect">
            <a:avLst/>
          </a:prstGeom>
          <a:noFill/>
          <a:ln w="9525">
            <a:noFill/>
            <a:miter lim="800000"/>
            <a:headEnd/>
            <a:tailEnd/>
          </a:ln>
          <a:effectLst/>
        </p:spPr>
      </p:pic>
      <p:pic>
        <p:nvPicPr>
          <p:cNvPr id="9217" name="Picture 1"/>
          <p:cNvPicPr>
            <a:picLocks noChangeAspect="1" noChangeArrowheads="1"/>
          </p:cNvPicPr>
          <p:nvPr/>
        </p:nvPicPr>
        <p:blipFill>
          <a:blip r:embed="rId5" cstate="print"/>
          <a:srcRect/>
          <a:stretch>
            <a:fillRect/>
          </a:stretch>
        </p:blipFill>
        <p:spPr bwMode="auto">
          <a:xfrm>
            <a:off x="357158" y="357168"/>
            <a:ext cx="3814557" cy="2841613"/>
          </a:xfrm>
          <a:prstGeom prst="rect">
            <a:avLst/>
          </a:prstGeom>
          <a:noFill/>
          <a:ln w="9525">
            <a:noFill/>
            <a:miter lim="800000"/>
            <a:headEnd/>
            <a:tailEnd/>
          </a:ln>
          <a:effectLst/>
        </p:spPr>
      </p:pic>
      <p:pic>
        <p:nvPicPr>
          <p:cNvPr id="9219" name="Picture 3"/>
          <p:cNvPicPr>
            <a:picLocks noChangeAspect="1" noChangeArrowheads="1"/>
          </p:cNvPicPr>
          <p:nvPr/>
        </p:nvPicPr>
        <p:blipFill>
          <a:blip r:embed="rId6" cstate="print"/>
          <a:srcRect/>
          <a:stretch>
            <a:fillRect/>
          </a:stretch>
        </p:blipFill>
        <p:spPr bwMode="auto">
          <a:xfrm>
            <a:off x="6143636" y="285728"/>
            <a:ext cx="2709870" cy="2709870"/>
          </a:xfrm>
          <a:prstGeom prst="rect">
            <a:avLst/>
          </a:prstGeom>
          <a:noFill/>
          <a:ln w="9525">
            <a:noFill/>
            <a:miter lim="800000"/>
            <a:headEnd/>
            <a:tailEnd/>
          </a:ln>
          <a:effectLst/>
        </p:spPr>
      </p:pic>
      <p:pic>
        <p:nvPicPr>
          <p:cNvPr id="9220" name="Picture 4"/>
          <p:cNvPicPr>
            <a:picLocks noChangeAspect="1" noChangeArrowheads="1"/>
          </p:cNvPicPr>
          <p:nvPr/>
        </p:nvPicPr>
        <p:blipFill>
          <a:blip r:embed="rId7" cstate="print"/>
          <a:srcRect/>
          <a:stretch>
            <a:fillRect/>
          </a:stretch>
        </p:blipFill>
        <p:spPr bwMode="auto">
          <a:xfrm>
            <a:off x="6143637" y="3000372"/>
            <a:ext cx="2714644" cy="2622274"/>
          </a:xfrm>
          <a:prstGeom prst="rect">
            <a:avLst/>
          </a:prstGeom>
          <a:noFill/>
          <a:ln w="9525">
            <a:noFill/>
            <a:miter lim="800000"/>
            <a:headEnd/>
            <a:tailEnd/>
          </a:ln>
          <a:effectLst/>
        </p:spPr>
      </p:pic>
      <p:pic>
        <p:nvPicPr>
          <p:cNvPr id="9221" name="Picture 5"/>
          <p:cNvPicPr>
            <a:picLocks noChangeAspect="1" noChangeArrowheads="1"/>
          </p:cNvPicPr>
          <p:nvPr/>
        </p:nvPicPr>
        <p:blipFill>
          <a:blip r:embed="rId8" cstate="print"/>
          <a:srcRect/>
          <a:stretch>
            <a:fillRect/>
          </a:stretch>
        </p:blipFill>
        <p:spPr bwMode="auto">
          <a:xfrm>
            <a:off x="214283" y="3429006"/>
            <a:ext cx="2258764" cy="1195385"/>
          </a:xfrm>
          <a:prstGeom prst="rect">
            <a:avLst/>
          </a:prstGeom>
          <a:noFill/>
          <a:ln w="9525">
            <a:noFill/>
            <a:miter lim="800000"/>
            <a:headEnd/>
            <a:tailEnd/>
          </a:ln>
          <a:effectLst/>
        </p:spPr>
      </p:pic>
      <p:pic>
        <p:nvPicPr>
          <p:cNvPr id="9222" name="Picture 6"/>
          <p:cNvPicPr>
            <a:picLocks noChangeAspect="1" noChangeArrowheads="1"/>
          </p:cNvPicPr>
          <p:nvPr/>
        </p:nvPicPr>
        <p:blipFill>
          <a:blip r:embed="rId9" cstate="print"/>
          <a:srcRect/>
          <a:stretch>
            <a:fillRect/>
          </a:stretch>
        </p:blipFill>
        <p:spPr bwMode="auto">
          <a:xfrm>
            <a:off x="642913" y="4714890"/>
            <a:ext cx="2214577" cy="1134141"/>
          </a:xfrm>
          <a:prstGeom prst="rect">
            <a:avLst/>
          </a:prstGeom>
          <a:noFill/>
          <a:ln w="9525">
            <a:noFill/>
            <a:miter lim="800000"/>
            <a:headEnd/>
            <a:tailEnd/>
          </a:ln>
          <a:effectLst/>
        </p:spPr>
      </p:pic>
      <p:pic>
        <p:nvPicPr>
          <p:cNvPr id="9218" name="Picture 2"/>
          <p:cNvPicPr>
            <a:picLocks noChangeAspect="1" noChangeArrowheads="1"/>
          </p:cNvPicPr>
          <p:nvPr/>
        </p:nvPicPr>
        <p:blipFill>
          <a:blip r:embed="rId10" cstate="print"/>
          <a:srcRect/>
          <a:stretch>
            <a:fillRect/>
          </a:stretch>
        </p:blipFill>
        <p:spPr bwMode="auto">
          <a:xfrm rot="1775500">
            <a:off x="3102125" y="2300341"/>
            <a:ext cx="2365868" cy="3245675"/>
          </a:xfrm>
          <a:prstGeom prst="rect">
            <a:avLst/>
          </a:prstGeom>
          <a:noFill/>
          <a:ln w="9525">
            <a:noFill/>
            <a:miter lim="800000"/>
            <a:headEnd/>
            <a:tailEnd/>
          </a:ln>
          <a:effectLst/>
        </p:spPr>
      </p:pic>
      <p:pic>
        <p:nvPicPr>
          <p:cNvPr id="9223" name="Picture 7"/>
          <p:cNvPicPr>
            <a:picLocks noChangeAspect="1" noChangeArrowheads="1"/>
          </p:cNvPicPr>
          <p:nvPr/>
        </p:nvPicPr>
        <p:blipFill>
          <a:blip r:embed="rId11" cstate="print"/>
          <a:srcRect/>
          <a:stretch>
            <a:fillRect/>
          </a:stretch>
        </p:blipFill>
        <p:spPr bwMode="auto">
          <a:xfrm>
            <a:off x="4286252" y="357169"/>
            <a:ext cx="1785949" cy="984345"/>
          </a:xfrm>
          <a:prstGeom prst="rect">
            <a:avLst/>
          </a:prstGeom>
          <a:noFill/>
          <a:ln w="9525">
            <a:noFill/>
            <a:miter lim="800000"/>
            <a:headEnd/>
            <a:tailEnd/>
          </a:ln>
          <a:effectLst/>
        </p:spPr>
      </p:pic>
    </p:spTree>
    <p:extLst>
      <p:ext uri="{BB962C8B-B14F-4D97-AF65-F5344CB8AC3E}">
        <p14:creationId xmlns:p14="http://schemas.microsoft.com/office/powerpoint/2010/main" xmlns="" val="26728968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285852" y="5929330"/>
            <a:ext cx="5810250" cy="514350"/>
          </a:xfrm>
          <a:prstGeom prst="rect">
            <a:avLst/>
          </a:prstGeom>
          <a:noFill/>
          <a:ln w="9525">
            <a:noFill/>
            <a:miter lim="800000"/>
            <a:headEnd/>
            <a:tailEnd/>
          </a:ln>
          <a:effectLst/>
        </p:spPr>
      </p:pic>
      <p:pic>
        <p:nvPicPr>
          <p:cNvPr id="28674" name="Picture 2"/>
          <p:cNvPicPr>
            <a:picLocks noChangeAspect="1" noChangeArrowheads="1"/>
          </p:cNvPicPr>
          <p:nvPr/>
        </p:nvPicPr>
        <p:blipFill>
          <a:blip r:embed="rId4" cstate="print"/>
          <a:srcRect/>
          <a:stretch>
            <a:fillRect/>
          </a:stretch>
        </p:blipFill>
        <p:spPr bwMode="auto">
          <a:xfrm>
            <a:off x="428598" y="642919"/>
            <a:ext cx="3286148" cy="1648461"/>
          </a:xfrm>
          <a:prstGeom prst="rect">
            <a:avLst/>
          </a:prstGeom>
          <a:noFill/>
          <a:ln w="9525">
            <a:noFill/>
            <a:miter lim="800000"/>
            <a:headEnd/>
            <a:tailEnd/>
          </a:ln>
          <a:effectLst/>
        </p:spPr>
      </p:pic>
      <p:pic>
        <p:nvPicPr>
          <p:cNvPr id="28675" name="Picture 3"/>
          <p:cNvPicPr>
            <a:picLocks noChangeAspect="1" noChangeArrowheads="1"/>
          </p:cNvPicPr>
          <p:nvPr/>
        </p:nvPicPr>
        <p:blipFill>
          <a:blip r:embed="rId5" cstate="print"/>
          <a:srcRect/>
          <a:stretch>
            <a:fillRect/>
          </a:stretch>
        </p:blipFill>
        <p:spPr bwMode="auto">
          <a:xfrm>
            <a:off x="4572002" y="714356"/>
            <a:ext cx="3536159" cy="1928814"/>
          </a:xfrm>
          <a:prstGeom prst="rect">
            <a:avLst/>
          </a:prstGeom>
          <a:noFill/>
          <a:ln w="9525">
            <a:noFill/>
            <a:miter lim="800000"/>
            <a:headEnd/>
            <a:tailEnd/>
          </a:ln>
          <a:effectLst/>
        </p:spPr>
      </p:pic>
      <p:pic>
        <p:nvPicPr>
          <p:cNvPr id="28676" name="Picture 4"/>
          <p:cNvPicPr>
            <a:picLocks noChangeAspect="1" noChangeArrowheads="1"/>
          </p:cNvPicPr>
          <p:nvPr/>
        </p:nvPicPr>
        <p:blipFill>
          <a:blip r:embed="rId6" cstate="print"/>
          <a:srcRect/>
          <a:stretch>
            <a:fillRect/>
          </a:stretch>
        </p:blipFill>
        <p:spPr bwMode="auto">
          <a:xfrm>
            <a:off x="500036" y="2571746"/>
            <a:ext cx="4463355" cy="3171831"/>
          </a:xfrm>
          <a:prstGeom prst="rect">
            <a:avLst/>
          </a:prstGeom>
          <a:noFill/>
          <a:ln w="9525">
            <a:noFill/>
            <a:miter lim="800000"/>
            <a:headEnd/>
            <a:tailEnd/>
          </a:ln>
          <a:effectLst/>
        </p:spPr>
      </p:pic>
      <p:pic>
        <p:nvPicPr>
          <p:cNvPr id="6" name="Picture 2"/>
          <p:cNvPicPr>
            <a:picLocks noChangeAspect="1" noChangeArrowheads="1"/>
          </p:cNvPicPr>
          <p:nvPr/>
        </p:nvPicPr>
        <p:blipFill>
          <a:blip r:embed="rId7" cstate="print"/>
          <a:srcRect/>
          <a:stretch>
            <a:fillRect/>
          </a:stretch>
        </p:blipFill>
        <p:spPr bwMode="auto">
          <a:xfrm>
            <a:off x="5214942" y="2857496"/>
            <a:ext cx="3669066" cy="2952300"/>
          </a:xfrm>
          <a:prstGeom prst="rect">
            <a:avLst/>
          </a:prstGeom>
          <a:noFill/>
          <a:ln w="9525">
            <a:noFill/>
            <a:miter lim="800000"/>
            <a:headEnd/>
            <a:tailEnd/>
          </a:ln>
          <a:effectLst/>
        </p:spPr>
      </p:pic>
    </p:spTree>
    <p:extLst>
      <p:ext uri="{BB962C8B-B14F-4D97-AF65-F5344CB8AC3E}">
        <p14:creationId xmlns:p14="http://schemas.microsoft.com/office/powerpoint/2010/main" xmlns="" val="10146249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a:stretch>
            <a:fillRect/>
          </a:stretch>
        </p:blipFill>
        <p:spPr bwMode="auto">
          <a:xfrm>
            <a:off x="214284" y="380979"/>
            <a:ext cx="8715436" cy="5405475"/>
          </a:xfrm>
          <a:prstGeom prst="rect">
            <a:avLst/>
          </a:prstGeom>
          <a:noFill/>
          <a:ln w="9525">
            <a:noFill/>
            <a:miter lim="800000"/>
            <a:headEnd/>
            <a:tailEnd/>
          </a:ln>
          <a:effectLst/>
        </p:spPr>
      </p:pic>
      <p:pic>
        <p:nvPicPr>
          <p:cNvPr id="3" name="Picture 2"/>
          <p:cNvPicPr>
            <a:picLocks noChangeAspect="1" noChangeArrowheads="1"/>
          </p:cNvPicPr>
          <p:nvPr/>
        </p:nvPicPr>
        <p:blipFill>
          <a:blip r:embed="rId4" cstate="print"/>
          <a:srcRect/>
          <a:stretch>
            <a:fillRect/>
          </a:stretch>
        </p:blipFill>
        <p:spPr bwMode="auto">
          <a:xfrm>
            <a:off x="1285852" y="5929330"/>
            <a:ext cx="5810250" cy="514350"/>
          </a:xfrm>
          <a:prstGeom prst="rect">
            <a:avLst/>
          </a:prstGeom>
          <a:noFill/>
          <a:ln w="9525">
            <a:noFill/>
            <a:miter lim="800000"/>
            <a:headEnd/>
            <a:tailEnd/>
          </a:ln>
          <a:effectLst/>
        </p:spPr>
      </p:pic>
    </p:spTree>
    <p:extLst>
      <p:ext uri="{BB962C8B-B14F-4D97-AF65-F5344CB8AC3E}">
        <p14:creationId xmlns:p14="http://schemas.microsoft.com/office/powerpoint/2010/main" xmlns="" val="16189342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285852" y="5929330"/>
            <a:ext cx="5810250" cy="514350"/>
          </a:xfrm>
          <a:prstGeom prst="rect">
            <a:avLst/>
          </a:prstGeom>
          <a:noFill/>
          <a:ln w="9525">
            <a:noFill/>
            <a:miter lim="800000"/>
            <a:headEnd/>
            <a:tailEnd/>
          </a:ln>
          <a:effectLst/>
        </p:spPr>
      </p:pic>
      <p:pic>
        <p:nvPicPr>
          <p:cNvPr id="27650" name="Picture 2"/>
          <p:cNvPicPr>
            <a:picLocks noChangeAspect="1" noChangeArrowheads="1"/>
          </p:cNvPicPr>
          <p:nvPr/>
        </p:nvPicPr>
        <p:blipFill>
          <a:blip r:embed="rId4" cstate="print"/>
          <a:srcRect/>
          <a:stretch>
            <a:fillRect/>
          </a:stretch>
        </p:blipFill>
        <p:spPr bwMode="auto">
          <a:xfrm>
            <a:off x="395539" y="580692"/>
            <a:ext cx="4716491" cy="2374554"/>
          </a:xfrm>
          <a:prstGeom prst="rect">
            <a:avLst/>
          </a:prstGeom>
          <a:noFill/>
          <a:ln w="9525">
            <a:noFill/>
            <a:miter lim="800000"/>
            <a:headEnd/>
            <a:tailEnd/>
          </a:ln>
          <a:effec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72077" y="548680"/>
            <a:ext cx="3448050" cy="5067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p:cNvPicPr>
          <p:nvPr/>
        </p:nvPicPr>
        <p:blipFill>
          <a:blip r:embed="rId6" cstate="print"/>
          <a:stretch>
            <a:fillRect/>
          </a:stretch>
        </p:blipFill>
        <p:spPr>
          <a:xfrm>
            <a:off x="1466106" y="3154613"/>
            <a:ext cx="2575350" cy="2575350"/>
          </a:xfrm>
          <a:prstGeom prst="rect">
            <a:avLst/>
          </a:prstGeom>
        </p:spPr>
      </p:pic>
    </p:spTree>
    <p:extLst>
      <p:ext uri="{BB962C8B-B14F-4D97-AF65-F5344CB8AC3E}">
        <p14:creationId xmlns:p14="http://schemas.microsoft.com/office/powerpoint/2010/main" xmlns="" val="3571287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285852" y="5929330"/>
            <a:ext cx="5810250" cy="514350"/>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2" y="1844824"/>
            <a:ext cx="2743200" cy="2457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99792" y="805300"/>
            <a:ext cx="6301207" cy="45365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939663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60D5574-D7CE-4A3A-A10C-D180302B095C}"/>
              </a:ext>
            </a:extLst>
          </p:cNvPr>
          <p:cNvPicPr>
            <a:picLocks noChangeAspect="1"/>
          </p:cNvPicPr>
          <p:nvPr/>
        </p:nvPicPr>
        <p:blipFill>
          <a:blip r:embed="rId2" cstate="print"/>
          <a:stretch>
            <a:fillRect/>
          </a:stretch>
        </p:blipFill>
        <p:spPr>
          <a:xfrm>
            <a:off x="642806" y="2348879"/>
            <a:ext cx="5955527" cy="3600401"/>
          </a:xfrm>
          <a:prstGeom prst="rect">
            <a:avLst/>
          </a:prstGeom>
        </p:spPr>
      </p:pic>
      <p:sp>
        <p:nvSpPr>
          <p:cNvPr id="5" name="Rectangle 4">
            <a:extLst>
              <a:ext uri="{FF2B5EF4-FFF2-40B4-BE49-F238E27FC236}">
                <a16:creationId xmlns:a16="http://schemas.microsoft.com/office/drawing/2014/main" xmlns="" id="{09ECECA9-3F24-4E4F-8BAF-AA7A30FCDB1E}"/>
              </a:ext>
            </a:extLst>
          </p:cNvPr>
          <p:cNvSpPr/>
          <p:nvPr/>
        </p:nvSpPr>
        <p:spPr>
          <a:xfrm>
            <a:off x="345026" y="213503"/>
            <a:ext cx="6551089" cy="1754326"/>
          </a:xfrm>
          <a:prstGeom prst="rect">
            <a:avLst/>
          </a:prstGeom>
          <a:noFill/>
        </p:spPr>
        <p:txBody>
          <a:bodyPr wrap="none" lIns="91440" tIns="45720" rIns="91440" bIns="45720">
            <a:spAutoFit/>
          </a:bodyPr>
          <a:lstStyle/>
          <a:p>
            <a:pPr defTabSz="914400"/>
            <a:r>
              <a:rPr lang="en-US" sz="5400" dirty="0">
                <a:ln w="0"/>
                <a:solidFill>
                  <a:prstClr val="black"/>
                </a:solidFill>
                <a:effectLst>
                  <a:outerShdw blurRad="38100" dist="19050" dir="2700000" algn="tl" rotWithShape="0">
                    <a:prstClr val="black">
                      <a:alpha val="40000"/>
                    </a:prstClr>
                  </a:outerShdw>
                </a:effectLst>
              </a:rPr>
              <a:t>What have you learnt?</a:t>
            </a:r>
          </a:p>
          <a:p>
            <a:pPr defTabSz="914400"/>
            <a:r>
              <a:rPr lang="en-US" sz="5400" dirty="0">
                <a:ln w="0"/>
                <a:solidFill>
                  <a:prstClr val="black"/>
                </a:solidFill>
                <a:effectLst>
                  <a:outerShdw blurRad="38100" dist="19050" dir="2700000" algn="tl" rotWithShape="0">
                    <a:prstClr val="black">
                      <a:alpha val="40000"/>
                    </a:prstClr>
                  </a:outerShdw>
                </a:effectLst>
              </a:rPr>
              <a:t>What will you do?</a:t>
            </a:r>
          </a:p>
        </p:txBody>
      </p:sp>
      <p:sp>
        <p:nvSpPr>
          <p:cNvPr id="2" name="TextBox 1">
            <a:extLst>
              <a:ext uri="{FF2B5EF4-FFF2-40B4-BE49-F238E27FC236}">
                <a16:creationId xmlns:a16="http://schemas.microsoft.com/office/drawing/2014/main" xmlns="" id="{7B5E3C03-32E2-4F76-8678-1822DFE435EC}"/>
              </a:ext>
            </a:extLst>
          </p:cNvPr>
          <p:cNvSpPr txBox="1"/>
          <p:nvPr/>
        </p:nvSpPr>
        <p:spPr>
          <a:xfrm>
            <a:off x="6372200" y="1018585"/>
            <a:ext cx="2553006" cy="1754326"/>
          </a:xfrm>
          <a:prstGeom prst="rect">
            <a:avLst/>
          </a:prstGeom>
          <a:solidFill>
            <a:schemeClr val="accent5">
              <a:lumMod val="20000"/>
              <a:lumOff val="80000"/>
            </a:schemeClr>
          </a:solidFill>
          <a:ln>
            <a:solidFill>
              <a:schemeClr val="tx1"/>
            </a:solidFill>
          </a:ln>
        </p:spPr>
        <p:txBody>
          <a:bodyPr wrap="square" rtlCol="0">
            <a:spAutoFit/>
          </a:bodyPr>
          <a:lstStyle/>
          <a:p>
            <a:pPr defTabSz="914400"/>
            <a:r>
              <a:rPr lang="en-GB" sz="3600" dirty="0">
                <a:solidFill>
                  <a:prstClr val="black"/>
                </a:solidFill>
              </a:rPr>
              <a:t>#MAW2018</a:t>
            </a:r>
          </a:p>
          <a:p>
            <a:pPr defTabSz="914400"/>
            <a:r>
              <a:rPr lang="en-GB" sz="3600" dirty="0">
                <a:solidFill>
                  <a:prstClr val="black"/>
                </a:solidFill>
              </a:rPr>
              <a:t>@</a:t>
            </a:r>
            <a:r>
              <a:rPr lang="en-GB" sz="3600" dirty="0" err="1">
                <a:solidFill>
                  <a:prstClr val="black"/>
                </a:solidFill>
              </a:rPr>
              <a:t>GMNandH</a:t>
            </a:r>
            <a:endParaRPr lang="en-GB" sz="3600" dirty="0">
              <a:solidFill>
                <a:prstClr val="black"/>
              </a:solidFill>
            </a:endParaRPr>
          </a:p>
          <a:p>
            <a:pPr defTabSz="914400"/>
            <a:r>
              <a:rPr lang="en-GB" sz="3600" dirty="0">
                <a:solidFill>
                  <a:prstClr val="black"/>
                </a:solidFill>
              </a:rPr>
              <a:t>@</a:t>
            </a:r>
            <a:r>
              <a:rPr lang="en-GB" sz="3600" dirty="0" err="1">
                <a:solidFill>
                  <a:prstClr val="black"/>
                </a:solidFill>
              </a:rPr>
              <a:t>PArmband</a:t>
            </a:r>
            <a:endParaRPr lang="en-GB" sz="3600" dirty="0">
              <a:solidFill>
                <a:prstClr val="black"/>
              </a:solidFill>
            </a:endParaRPr>
          </a:p>
        </p:txBody>
      </p:sp>
    </p:spTree>
    <p:extLst>
      <p:ext uri="{BB962C8B-B14F-4D97-AF65-F5344CB8AC3E}">
        <p14:creationId xmlns:p14="http://schemas.microsoft.com/office/powerpoint/2010/main" xmlns="" val="3294814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1615BA-3E05-444A-BF62-90AD2FBD11F0}"/>
              </a:ext>
            </a:extLst>
          </p:cNvPr>
          <p:cNvSpPr>
            <a:spLocks noGrp="1"/>
          </p:cNvSpPr>
          <p:nvPr>
            <p:ph type="title"/>
          </p:nvPr>
        </p:nvSpPr>
        <p:spPr/>
        <p:txBody>
          <a:bodyPr/>
          <a:lstStyle/>
          <a:p>
            <a:r>
              <a:rPr lang="en-GB" dirty="0"/>
              <a:t>Question 3</a:t>
            </a:r>
          </a:p>
        </p:txBody>
      </p:sp>
      <p:sp>
        <p:nvSpPr>
          <p:cNvPr id="3" name="Content Placeholder 2">
            <a:extLst>
              <a:ext uri="{FF2B5EF4-FFF2-40B4-BE49-F238E27FC236}">
                <a16:creationId xmlns:a16="http://schemas.microsoft.com/office/drawing/2014/main" xmlns="" id="{759DEA88-7870-4539-B24B-AAA6CBA036B0}"/>
              </a:ext>
            </a:extLst>
          </p:cNvPr>
          <p:cNvSpPr>
            <a:spLocks noGrp="1"/>
          </p:cNvSpPr>
          <p:nvPr>
            <p:ph idx="1"/>
          </p:nvPr>
        </p:nvSpPr>
        <p:spPr/>
        <p:txBody>
          <a:bodyPr/>
          <a:lstStyle/>
          <a:p>
            <a:pPr marL="0" indent="0"/>
            <a:r>
              <a:rPr lang="en-GB" dirty="0"/>
              <a:t>What percentage of over 75s go 3 months or longer without eating a meal with anyone else?</a:t>
            </a:r>
          </a:p>
          <a:p>
            <a:pPr>
              <a:buFont typeface="+mj-lt"/>
              <a:buAutoNum type="alphaUcPeriod"/>
            </a:pPr>
            <a:r>
              <a:rPr lang="en-GB" dirty="0"/>
              <a:t>5%</a:t>
            </a:r>
          </a:p>
          <a:p>
            <a:pPr>
              <a:buFont typeface="+mj-lt"/>
              <a:buAutoNum type="alphaUcPeriod"/>
            </a:pPr>
            <a:r>
              <a:rPr lang="en-GB" dirty="0"/>
              <a:t>15%</a:t>
            </a:r>
          </a:p>
          <a:p>
            <a:pPr>
              <a:buFont typeface="+mj-lt"/>
              <a:buAutoNum type="alphaUcPeriod"/>
            </a:pPr>
            <a:r>
              <a:rPr lang="en-GB" dirty="0"/>
              <a:t>20%</a:t>
            </a:r>
          </a:p>
          <a:p>
            <a:endParaRPr lang="en-GB" dirty="0"/>
          </a:p>
        </p:txBody>
      </p:sp>
    </p:spTree>
    <p:extLst>
      <p:ext uri="{BB962C8B-B14F-4D97-AF65-F5344CB8AC3E}">
        <p14:creationId xmlns:p14="http://schemas.microsoft.com/office/powerpoint/2010/main" xmlns="" val="752441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a:xfrm>
            <a:off x="179515" y="908720"/>
            <a:ext cx="8640662" cy="2232248"/>
          </a:xfrm>
        </p:spPr>
        <p:txBody>
          <a:bodyPr/>
          <a:lstStyle/>
          <a:p>
            <a:r>
              <a:rPr lang="en-GB" dirty="0"/>
              <a:t/>
            </a:r>
            <a:br>
              <a:rPr lang="en-GB" dirty="0"/>
            </a:br>
            <a:r>
              <a:rPr lang="en-GB" dirty="0"/>
              <a:t/>
            </a:r>
            <a:br>
              <a:rPr lang="en-GB" dirty="0"/>
            </a:br>
            <a:r>
              <a:rPr lang="en-GB" dirty="0"/>
              <a:t/>
            </a:r>
            <a:br>
              <a:rPr lang="en-GB" dirty="0"/>
            </a:br>
            <a:r>
              <a:rPr lang="en-GB" dirty="0"/>
              <a:t/>
            </a:r>
            <a:br>
              <a:rPr lang="en-GB" dirty="0"/>
            </a:br>
            <a:r>
              <a:rPr lang="en-GB" dirty="0"/>
              <a:t>The Salford Journey </a:t>
            </a:r>
            <a:r>
              <a:rPr lang="en-GB" sz="3200" dirty="0"/>
              <a:t/>
            </a:r>
            <a:br>
              <a:rPr lang="en-GB" sz="3200" dirty="0"/>
            </a:br>
            <a:r>
              <a:rPr lang="en-GB" dirty="0"/>
              <a:t/>
            </a:r>
            <a:br>
              <a:rPr lang="en-GB" dirty="0"/>
            </a:br>
            <a:endParaRPr lang="en-GB" dirty="0"/>
          </a:p>
        </p:txBody>
      </p:sp>
      <p:sp>
        <p:nvSpPr>
          <p:cNvPr id="13315" name="Subtitle 2"/>
          <p:cNvSpPr>
            <a:spLocks noGrp="1"/>
          </p:cNvSpPr>
          <p:nvPr>
            <p:ph type="subTitle" idx="1"/>
          </p:nvPr>
        </p:nvSpPr>
        <p:spPr>
          <a:xfrm>
            <a:off x="1371600" y="2492896"/>
            <a:ext cx="6800800" cy="2880320"/>
          </a:xfrm>
        </p:spPr>
        <p:txBody>
          <a:bodyPr/>
          <a:lstStyle/>
          <a:p>
            <a:endParaRPr lang="en-GB" dirty="0">
              <a:solidFill>
                <a:srgbClr val="FE26C0"/>
              </a:solidFill>
              <a:latin typeface="Calibri" panose="020F0502020204030204" pitchFamily="34" charset="0"/>
            </a:endParaRPr>
          </a:p>
          <a:p>
            <a:r>
              <a:rPr lang="en-GB" dirty="0">
                <a:solidFill>
                  <a:srgbClr val="FE26C0"/>
                </a:solidFill>
                <a:latin typeface="Calibri" panose="020F0502020204030204" pitchFamily="34" charset="0"/>
              </a:rPr>
              <a:t>Kirstine Farrer – Consultant Dietitian </a:t>
            </a:r>
          </a:p>
          <a:p>
            <a:r>
              <a:rPr lang="en-GB" dirty="0">
                <a:solidFill>
                  <a:srgbClr val="FE26C0"/>
                </a:solidFill>
                <a:latin typeface="Calibri" panose="020F0502020204030204" pitchFamily="34" charset="0"/>
              </a:rPr>
              <a:t>Dave Haynes – Chief Executive Age UK Salford </a:t>
            </a:r>
          </a:p>
          <a:p>
            <a:endParaRPr lang="en-GB" dirty="0">
              <a:solidFill>
                <a:srgbClr val="FE26C0"/>
              </a:solidFill>
              <a:latin typeface="Calibri" panose="020F0502020204030204" pitchFamily="34" charset="0"/>
            </a:endParaRP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2378" y="0"/>
            <a:ext cx="2841625" cy="1987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33857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2000" dirty="0"/>
              <a:t>Our approach – Align with Integrated Care Organisation programme</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5776" y="2132856"/>
            <a:ext cx="6229350" cy="3962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ontent Placeholder 2"/>
          <p:cNvSpPr>
            <a:spLocks noGrp="1"/>
          </p:cNvSpPr>
          <p:nvPr>
            <p:ph idx="1"/>
          </p:nvPr>
        </p:nvSpPr>
        <p:spPr>
          <a:xfrm>
            <a:off x="467544" y="1412776"/>
            <a:ext cx="8219256" cy="2160240"/>
          </a:xfrm>
        </p:spPr>
        <p:txBody>
          <a:bodyPr/>
          <a:lstStyle/>
          <a:p>
            <a:r>
              <a:rPr lang="en-GB" sz="2000" dirty="0"/>
              <a:t>Governance </a:t>
            </a:r>
          </a:p>
          <a:p>
            <a:pPr lvl="1"/>
            <a:r>
              <a:rPr lang="en-GB" sz="2000" dirty="0"/>
              <a:t>Integral part of integration agenda in Salford  </a:t>
            </a:r>
          </a:p>
          <a:p>
            <a:pPr lvl="1"/>
            <a:r>
              <a:rPr lang="en-GB" sz="2000" dirty="0"/>
              <a:t>Monthly reporting to the ICP Operations Board and Bi Monthly</a:t>
            </a:r>
          </a:p>
          <a:p>
            <a:pPr marL="457200" lvl="1" indent="0">
              <a:buNone/>
            </a:pPr>
            <a:r>
              <a:rPr lang="en-GB" sz="2000" dirty="0"/>
              <a:t>Reporting to the  ICP Alliance Board </a:t>
            </a:r>
          </a:p>
          <a:p>
            <a:r>
              <a:rPr lang="en-GB" sz="2000" dirty="0"/>
              <a:t>Methodology</a:t>
            </a:r>
          </a:p>
          <a:p>
            <a:pPr lvl="1"/>
            <a:r>
              <a:rPr lang="en-GB" sz="2000" dirty="0"/>
              <a:t>Model for Improvement using PDSA cycles</a:t>
            </a:r>
          </a:p>
          <a:p>
            <a:r>
              <a:rPr lang="en-GB" sz="2000" dirty="0"/>
              <a:t>Workstream Remits &amp; Action Plans</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05724" y="0"/>
            <a:ext cx="1438275" cy="938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4596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Hospital admissions for malnutrition by Greater Manchester local authority residents, directly </a:t>
            </a:r>
            <a:r>
              <a:rPr lang="en-US" sz="2400" dirty="0" err="1"/>
              <a:t>standardised</a:t>
            </a:r>
            <a:r>
              <a:rPr lang="en-US" sz="2400" dirty="0"/>
              <a:t> rate per 100,000; three year average 2013-16 to 2015-18</a:t>
            </a:r>
            <a:endParaRPr lang="en-GB" sz="2400"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1946" y="1600200"/>
            <a:ext cx="8544556" cy="5016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917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Average (mean) length of stay in days of hospital admissions for malnutrition; Greater Manchester residents, three year periods 2013-16 to 2015-18</a:t>
            </a:r>
            <a:endParaRPr lang="en-GB" sz="2400"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97897" y="1600200"/>
            <a:ext cx="6748206" cy="4419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67804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5"/>
            <a:ext cx="7772400" cy="1224135"/>
          </a:xfrm>
        </p:spPr>
        <p:txBody>
          <a:bodyPr/>
          <a:lstStyle/>
          <a:p>
            <a:r>
              <a:rPr lang="en-GB" dirty="0"/>
              <a:t>Work Stream Remits</a:t>
            </a:r>
          </a:p>
        </p:txBody>
      </p:sp>
      <p:sp>
        <p:nvSpPr>
          <p:cNvPr id="4" name="Subtitle 3"/>
          <p:cNvSpPr>
            <a:spLocks noGrp="1"/>
          </p:cNvSpPr>
          <p:nvPr>
            <p:ph type="subTitle" idx="1"/>
          </p:nvPr>
        </p:nvSpPr>
        <p:spPr>
          <a:xfrm>
            <a:off x="539554" y="2780928"/>
            <a:ext cx="8064896" cy="2857872"/>
          </a:xfrm>
        </p:spPr>
        <p:txBody>
          <a:bodyPr/>
          <a:lstStyle/>
          <a:p>
            <a:pPr marL="342900" indent="-342900" algn="l">
              <a:buFont typeface="+mj-lt"/>
              <a:buAutoNum type="arabicPeriod"/>
            </a:pPr>
            <a:r>
              <a:rPr lang="en-GB" altLang="en-US" sz="2800" dirty="0">
                <a:latin typeface="Calibri" panose="020F0502020204030204" pitchFamily="34" charset="0"/>
              </a:rPr>
              <a:t>ICP Standards of Nutritional Care Across Organisations  to reflect the NIHCE Quality Standards</a:t>
            </a:r>
          </a:p>
          <a:p>
            <a:pPr marL="342900" indent="-342900" algn="l">
              <a:buFont typeface="+mj-lt"/>
              <a:buAutoNum type="arabicPeriod"/>
            </a:pPr>
            <a:r>
              <a:rPr lang="en-GB" altLang="en-US" sz="2800" dirty="0">
                <a:latin typeface="Calibri" panose="020F0502020204030204" pitchFamily="34" charset="0"/>
              </a:rPr>
              <a:t>Nutrition and Dysphagia Education for Staff across Salford ICP</a:t>
            </a:r>
          </a:p>
          <a:p>
            <a:pPr marL="342900" indent="-342900" algn="l">
              <a:buFont typeface="+mj-lt"/>
              <a:buAutoNum type="arabicPeriod"/>
            </a:pPr>
            <a:r>
              <a:rPr lang="en-GB" altLang="en-US" sz="2800" dirty="0">
                <a:latin typeface="Calibri" panose="020F0502020204030204" pitchFamily="34" charset="0"/>
              </a:rPr>
              <a:t>Raising Awareness </a:t>
            </a:r>
          </a:p>
          <a:p>
            <a:pPr marL="342900" indent="-342900" algn="l">
              <a:buFont typeface="+mj-lt"/>
              <a:buAutoNum type="arabicPeriod"/>
            </a:pPr>
            <a:r>
              <a:rPr lang="en-GB" altLang="en-US" sz="2800" dirty="0">
                <a:latin typeface="Calibri" panose="020F0502020204030204" pitchFamily="34" charset="0"/>
              </a:rPr>
              <a:t>Working with Community and Primary Care</a:t>
            </a:r>
          </a:p>
          <a:p>
            <a:pPr marL="342900" indent="-342900" algn="l">
              <a:buFont typeface="+mj-lt"/>
              <a:buAutoNum type="arabicPeriod"/>
            </a:pPr>
            <a:endParaRPr lang="en-GB" altLang="en-US" sz="1600" dirty="0"/>
          </a:p>
          <a:p>
            <a:pPr marL="342900" indent="-342900" algn="l">
              <a:buFont typeface="+mj-lt"/>
              <a:buAutoNum type="arabicPeriod"/>
            </a:pPr>
            <a:endParaRPr lang="en-GB" sz="16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72201" y="165254"/>
            <a:ext cx="2520280" cy="504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84636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039072"/>
          </a:xfrm>
        </p:spPr>
        <p:txBody>
          <a:bodyPr>
            <a:normAutofit/>
          </a:bodyPr>
          <a:lstStyle/>
          <a:p>
            <a:pPr marL="0" indent="0" algn="ctr">
              <a:buNone/>
            </a:pPr>
            <a:endParaRPr lang="en-GB" sz="2000" b="1" dirty="0"/>
          </a:p>
          <a:p>
            <a:pPr marL="0" indent="0" algn="ctr">
              <a:buNone/>
            </a:pPr>
            <a:r>
              <a:rPr lang="en-GB" sz="2000" b="1" dirty="0"/>
              <a:t>Diet sheets developed for acute and community settings written by older adults, </a:t>
            </a:r>
            <a:r>
              <a:rPr lang="en-GB" sz="2000" b="1" dirty="0" err="1"/>
              <a:t>dietitians</a:t>
            </a:r>
            <a:r>
              <a:rPr lang="en-GB" sz="2000" b="1" dirty="0"/>
              <a:t> and speech and language therapists</a:t>
            </a:r>
          </a:p>
          <a:p>
            <a:pPr marL="0" indent="0" algn="ctr">
              <a:buNone/>
            </a:pPr>
            <a:endParaRPr lang="en-GB" sz="2000" b="1" dirty="0"/>
          </a:p>
          <a:p>
            <a:pPr marL="0" indent="0" algn="ctr">
              <a:buNone/>
            </a:pPr>
            <a:endParaRPr lang="en-GB" sz="2000" b="1" dirty="0"/>
          </a:p>
          <a:p>
            <a:pPr marL="0" indent="0" algn="ctr">
              <a:buNone/>
            </a:pPr>
            <a:endParaRPr lang="en-GB" sz="2000" b="1" dirty="0"/>
          </a:p>
          <a:p>
            <a:pPr marL="0" indent="0" algn="ctr">
              <a:buNone/>
            </a:pPr>
            <a:endParaRPr lang="en-GB" sz="2000" b="1" dirty="0"/>
          </a:p>
          <a:p>
            <a:pPr marL="0" indent="0" algn="ctr">
              <a:buNone/>
            </a:pPr>
            <a:endParaRPr lang="en-GB" sz="2000" b="1" dirty="0"/>
          </a:p>
          <a:p>
            <a:pPr marL="0" indent="0" algn="ctr">
              <a:buNone/>
            </a:pPr>
            <a:endParaRPr lang="en-GB" sz="2000" b="1" dirty="0"/>
          </a:p>
          <a:p>
            <a:pPr marL="0" indent="0" algn="ctr">
              <a:buNone/>
            </a:pPr>
            <a:endParaRPr lang="en-GB" sz="2000" b="1" dirty="0"/>
          </a:p>
          <a:p>
            <a:pPr marL="0" indent="0" algn="ctr">
              <a:buNone/>
            </a:pPr>
            <a:endParaRPr lang="en-GB" sz="2000" b="1" dirty="0"/>
          </a:p>
          <a:p>
            <a:pPr marL="0" indent="0" algn="ctr">
              <a:buNone/>
            </a:pPr>
            <a:endParaRPr lang="en-GB" sz="2000" b="1" dirty="0"/>
          </a:p>
        </p:txBody>
      </p:sp>
      <p:sp>
        <p:nvSpPr>
          <p:cNvPr id="5" name="Title 1"/>
          <p:cNvSpPr>
            <a:spLocks noGrp="1"/>
          </p:cNvSpPr>
          <p:nvPr>
            <p:ph type="title"/>
          </p:nvPr>
        </p:nvSpPr>
        <p:spPr>
          <a:xfrm>
            <a:off x="123330" y="0"/>
            <a:ext cx="7328992" cy="1143000"/>
          </a:xfrm>
        </p:spPr>
        <p:txBody>
          <a:bodyPr>
            <a:normAutofit/>
          </a:bodyPr>
          <a:lstStyle/>
          <a:p>
            <a:pPr algn="l"/>
            <a:r>
              <a:rPr lang="en-GB" dirty="0"/>
              <a:t>Raising Awareness</a:t>
            </a:r>
          </a:p>
        </p:txBody>
      </p:sp>
      <p:pic>
        <p:nvPicPr>
          <p:cNvPr id="7171"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 r="1164"/>
          <a:stretch/>
        </p:blipFill>
        <p:spPr bwMode="auto">
          <a:xfrm>
            <a:off x="179589" y="2420888"/>
            <a:ext cx="2041200" cy="290306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008" y="2420888"/>
            <a:ext cx="2018964" cy="29016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44293" y="2420888"/>
            <a:ext cx="2048188" cy="29016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7174"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99530" y="2420888"/>
            <a:ext cx="2048188" cy="29016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2489944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039072"/>
          </a:xfrm>
        </p:spPr>
        <p:txBody>
          <a:bodyPr/>
          <a:lstStyle/>
          <a:p>
            <a:pPr marL="0" indent="0" algn="ctr">
              <a:buNone/>
            </a:pPr>
            <a:r>
              <a:rPr lang="en-GB" sz="2000" b="1" dirty="0"/>
              <a:t>Shopping Trip  </a:t>
            </a:r>
          </a:p>
          <a:p>
            <a:endParaRPr lang="en-GB" sz="2000" dirty="0"/>
          </a:p>
        </p:txBody>
      </p:sp>
      <p:sp>
        <p:nvSpPr>
          <p:cNvPr id="5" name="Title 1"/>
          <p:cNvSpPr>
            <a:spLocks noGrp="1"/>
          </p:cNvSpPr>
          <p:nvPr>
            <p:ph type="title"/>
          </p:nvPr>
        </p:nvSpPr>
        <p:spPr>
          <a:xfrm>
            <a:off x="123330" y="53752"/>
            <a:ext cx="7328992" cy="782960"/>
          </a:xfrm>
        </p:spPr>
        <p:txBody>
          <a:bodyPr>
            <a:normAutofit/>
          </a:bodyPr>
          <a:lstStyle/>
          <a:p>
            <a:pPr algn="l"/>
            <a:r>
              <a:rPr lang="en-GB" dirty="0"/>
              <a:t>Progress</a:t>
            </a:r>
          </a:p>
        </p:txBody>
      </p:sp>
      <p:sp>
        <p:nvSpPr>
          <p:cNvPr id="2" name="TextBox 1"/>
          <p:cNvSpPr txBox="1"/>
          <p:nvPr/>
        </p:nvSpPr>
        <p:spPr>
          <a:xfrm>
            <a:off x="82248" y="1371984"/>
            <a:ext cx="5569872" cy="5386090"/>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333399"/>
                </a:solidFill>
                <a:latin typeface="Calibri" panose="020F0502020204030204" pitchFamily="34" charset="0"/>
              </a:rPr>
              <a:t>First shopping trip took place in November – six people in attendance</a:t>
            </a:r>
          </a:p>
          <a:p>
            <a:pPr marL="285750" indent="-285750">
              <a:buFont typeface="Arial" panose="020B0604020202020204" pitchFamily="34" charset="0"/>
              <a:buChar char="•"/>
            </a:pPr>
            <a:r>
              <a:rPr lang="en-GB" sz="1600" dirty="0">
                <a:solidFill>
                  <a:srgbClr val="333399"/>
                </a:solidFill>
                <a:latin typeface="Calibri" panose="020F0502020204030204" pitchFamily="34" charset="0"/>
              </a:rPr>
              <a:t>Preparation included:</a:t>
            </a:r>
          </a:p>
          <a:p>
            <a:pPr marL="742950" lvl="1" indent="-285750">
              <a:buFont typeface="Arial" panose="020B0604020202020204" pitchFamily="34" charset="0"/>
              <a:buChar char="•"/>
            </a:pPr>
            <a:r>
              <a:rPr lang="en-GB" sz="1600" dirty="0">
                <a:solidFill>
                  <a:srgbClr val="333399"/>
                </a:solidFill>
                <a:latin typeface="Calibri" panose="020F0502020204030204" pitchFamily="34" charset="0"/>
              </a:rPr>
              <a:t>Targeting appropriate older people to attend</a:t>
            </a:r>
          </a:p>
          <a:p>
            <a:pPr marL="742950" lvl="1" indent="-285750">
              <a:buFont typeface="Arial" panose="020B0604020202020204" pitchFamily="34" charset="0"/>
              <a:buChar char="•"/>
            </a:pPr>
            <a:r>
              <a:rPr lang="en-GB" sz="1600" dirty="0">
                <a:solidFill>
                  <a:srgbClr val="333399"/>
                </a:solidFill>
                <a:latin typeface="Calibri" panose="020F0502020204030204" pitchFamily="34" charset="0"/>
              </a:rPr>
              <a:t>Discussions with ASDA regarding preparation for the day</a:t>
            </a:r>
          </a:p>
          <a:p>
            <a:pPr marL="742950" lvl="1" indent="-285750">
              <a:buFont typeface="Arial" panose="020B0604020202020204" pitchFamily="34" charset="0"/>
              <a:buChar char="•"/>
            </a:pPr>
            <a:r>
              <a:rPr lang="en-GB" sz="1600" dirty="0">
                <a:solidFill>
                  <a:srgbClr val="333399"/>
                </a:solidFill>
                <a:latin typeface="Calibri" panose="020F0502020204030204" pitchFamily="34" charset="0"/>
              </a:rPr>
              <a:t>Pull up poster purchased to have on show at the event to encourage others to find out more</a:t>
            </a:r>
          </a:p>
          <a:p>
            <a:pPr marL="742950" lvl="1" indent="-285750">
              <a:buFont typeface="Arial" panose="020B0604020202020204" pitchFamily="34" charset="0"/>
              <a:buChar char="•"/>
            </a:pPr>
            <a:r>
              <a:rPr lang="en-GB" sz="1600" dirty="0">
                <a:solidFill>
                  <a:srgbClr val="333399"/>
                </a:solidFill>
                <a:latin typeface="Calibri" panose="020F0502020204030204" pitchFamily="34" charset="0"/>
              </a:rPr>
              <a:t>Leaflets available  </a:t>
            </a:r>
          </a:p>
          <a:p>
            <a:pPr marL="742950" lvl="1" indent="-285750">
              <a:buFont typeface="Arial" panose="020B0604020202020204" pitchFamily="34" charset="0"/>
              <a:buChar char="•"/>
            </a:pPr>
            <a:r>
              <a:rPr lang="en-GB" sz="1600" dirty="0">
                <a:solidFill>
                  <a:srgbClr val="333399"/>
                </a:solidFill>
                <a:latin typeface="Calibri" panose="020F0502020204030204" pitchFamily="34" charset="0"/>
              </a:rPr>
              <a:t>Development of floor plan for ASDA in Swinton</a:t>
            </a:r>
          </a:p>
          <a:p>
            <a:pPr marL="742950" lvl="1" indent="-285750">
              <a:buFont typeface="Arial" panose="020B0604020202020204" pitchFamily="34" charset="0"/>
              <a:buChar char="•"/>
            </a:pPr>
            <a:r>
              <a:rPr lang="en-GB" sz="1600" dirty="0">
                <a:solidFill>
                  <a:srgbClr val="333399"/>
                </a:solidFill>
                <a:latin typeface="Calibri" panose="020F0502020204030204" pitchFamily="34" charset="0"/>
              </a:rPr>
              <a:t>Information on what to look out for in each aisle</a:t>
            </a:r>
          </a:p>
          <a:p>
            <a:pPr marL="742950" lvl="1" indent="-285750">
              <a:buFont typeface="Arial" panose="020B0604020202020204" pitchFamily="34" charset="0"/>
              <a:buChar char="•"/>
            </a:pPr>
            <a:r>
              <a:rPr lang="en-GB" sz="1600" dirty="0">
                <a:solidFill>
                  <a:srgbClr val="333399"/>
                </a:solidFill>
                <a:latin typeface="Calibri" panose="020F0502020204030204" pitchFamily="34" charset="0"/>
              </a:rPr>
              <a:t>Attendees rewarded with a cup of tea and biscuit for participating.</a:t>
            </a:r>
          </a:p>
          <a:p>
            <a:pPr marL="742950" lvl="1" indent="-285750">
              <a:buFont typeface="Arial" panose="020B0604020202020204" pitchFamily="34" charset="0"/>
              <a:buChar char="•"/>
            </a:pPr>
            <a:r>
              <a:rPr lang="en-GB" sz="1600" dirty="0">
                <a:solidFill>
                  <a:srgbClr val="333399"/>
                </a:solidFill>
                <a:latin typeface="Calibri" panose="020F0502020204030204" pitchFamily="34" charset="0"/>
              </a:rPr>
              <a:t>Staff on hand to support (community dietitians, dietetic assistants, AgeUK etc)</a:t>
            </a:r>
          </a:p>
          <a:p>
            <a:pPr marL="285750" indent="-285750">
              <a:buFont typeface="Arial" panose="020B0604020202020204" pitchFamily="34" charset="0"/>
              <a:buChar char="•"/>
            </a:pPr>
            <a:r>
              <a:rPr lang="en-GB" sz="1600" dirty="0">
                <a:solidFill>
                  <a:srgbClr val="333399"/>
                </a:solidFill>
                <a:latin typeface="Calibri" panose="020F0502020204030204" pitchFamily="34" charset="0"/>
              </a:rPr>
              <a:t>Film clip developed:</a:t>
            </a:r>
          </a:p>
          <a:p>
            <a:pPr marL="354013" lvl="1"/>
            <a:r>
              <a:rPr lang="en-GB" sz="1600" dirty="0">
                <a:solidFill>
                  <a:srgbClr val="000000"/>
                </a:solidFill>
                <a:latin typeface="Calibri" panose="020F0502020204030204" pitchFamily="34" charset="0"/>
                <a:hlinkClick r:id="rId2"/>
              </a:rPr>
              <a:t>http://communityreporter.net/videos/malnutrition-task-force-trip-asda</a:t>
            </a:r>
            <a:endParaRPr lang="en-GB" sz="1600" dirty="0">
              <a:solidFill>
                <a:srgbClr val="000000"/>
              </a:solidFill>
              <a:latin typeface="Calibri" panose="020F0502020204030204" pitchFamily="34" charset="0"/>
            </a:endParaRPr>
          </a:p>
          <a:p>
            <a:pPr marL="285750" indent="-285750">
              <a:buFont typeface="Arial" panose="020B0604020202020204" pitchFamily="34" charset="0"/>
              <a:buChar char="•"/>
            </a:pPr>
            <a:endParaRPr lang="en-GB" dirty="0">
              <a:solidFill>
                <a:srgbClr val="333399"/>
              </a:solidFill>
            </a:endParaRPr>
          </a:p>
          <a:p>
            <a:pPr marL="742950" lvl="1" indent="-285750">
              <a:buFont typeface="Arial" panose="020B0604020202020204" pitchFamily="34" charset="0"/>
              <a:buChar char="•"/>
            </a:pPr>
            <a:endParaRPr lang="en-GB" dirty="0">
              <a:solidFill>
                <a:srgbClr val="333399"/>
              </a:solidFill>
            </a:endParaRPr>
          </a:p>
          <a:p>
            <a:pPr marL="742950" lvl="1" indent="-285750">
              <a:buFont typeface="Arial" panose="020B0604020202020204" pitchFamily="34" charset="0"/>
              <a:buChar char="•"/>
            </a:pPr>
            <a:endParaRPr lang="en-GB" dirty="0">
              <a:solidFill>
                <a:srgbClr val="333399"/>
              </a:solidFill>
            </a:endParaRPr>
          </a:p>
          <a:p>
            <a:pPr marL="742950" lvl="1" indent="-285750">
              <a:buFont typeface="Arial" panose="020B0604020202020204" pitchFamily="34" charset="0"/>
              <a:buChar char="•"/>
            </a:pPr>
            <a:endParaRPr lang="en-GB" dirty="0">
              <a:solidFill>
                <a:srgbClr val="333399"/>
              </a:solidFill>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6139" y="1484784"/>
            <a:ext cx="2970173" cy="4185841"/>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4225895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039072"/>
          </a:xfrm>
        </p:spPr>
        <p:txBody>
          <a:bodyPr/>
          <a:lstStyle/>
          <a:p>
            <a:pPr marL="0" indent="0" algn="ctr">
              <a:buNone/>
            </a:pPr>
            <a:r>
              <a:rPr lang="en-GB" sz="2000" b="1" dirty="0"/>
              <a:t>Patient Information Displays  </a:t>
            </a:r>
          </a:p>
          <a:p>
            <a:endParaRPr lang="en-GB" sz="2000" dirty="0"/>
          </a:p>
        </p:txBody>
      </p:sp>
      <p:sp>
        <p:nvSpPr>
          <p:cNvPr id="5" name="Title 1"/>
          <p:cNvSpPr>
            <a:spLocks noGrp="1"/>
          </p:cNvSpPr>
          <p:nvPr>
            <p:ph type="title"/>
          </p:nvPr>
        </p:nvSpPr>
        <p:spPr>
          <a:xfrm>
            <a:off x="101798" y="-162272"/>
            <a:ext cx="7328992" cy="1143000"/>
          </a:xfrm>
        </p:spPr>
        <p:txBody>
          <a:bodyPr>
            <a:normAutofit/>
          </a:bodyPr>
          <a:lstStyle/>
          <a:p>
            <a:pPr algn="l"/>
            <a:r>
              <a:rPr lang="en-GB" dirty="0"/>
              <a:t>Progress</a:t>
            </a:r>
          </a:p>
        </p:txBody>
      </p:sp>
      <p:sp>
        <p:nvSpPr>
          <p:cNvPr id="2" name="TextBox 1"/>
          <p:cNvSpPr txBox="1"/>
          <p:nvPr/>
        </p:nvSpPr>
        <p:spPr>
          <a:xfrm>
            <a:off x="101426" y="1730422"/>
            <a:ext cx="4614591" cy="3847207"/>
          </a:xfrm>
          <a:prstGeom prst="rect">
            <a:avLst/>
          </a:prstGeom>
          <a:noFill/>
        </p:spPr>
        <p:txBody>
          <a:bodyPr wrap="square" rtlCol="0">
            <a:spAutoFit/>
          </a:bodyPr>
          <a:lstStyle/>
          <a:p>
            <a:pPr marL="550862" lvl="1" indent="-285750">
              <a:buFont typeface="Arial" panose="020B0604020202020204" pitchFamily="34" charset="0"/>
              <a:buChar char="•"/>
            </a:pPr>
            <a:r>
              <a:rPr lang="en-GB" sz="1600" dirty="0">
                <a:solidFill>
                  <a:srgbClr val="333399"/>
                </a:solidFill>
              </a:rPr>
              <a:t>10  GP practices identified as high volume of sip feed prescribing</a:t>
            </a:r>
          </a:p>
          <a:p>
            <a:pPr marL="1008062" lvl="2" indent="-285750">
              <a:buFont typeface="Arial" panose="020B0604020202020204" pitchFamily="34" charset="0"/>
              <a:buChar char="•"/>
            </a:pPr>
            <a:r>
              <a:rPr lang="en-GB" sz="1600" dirty="0">
                <a:solidFill>
                  <a:srgbClr val="333399"/>
                </a:solidFill>
              </a:rPr>
              <a:t>Poster developed by </a:t>
            </a:r>
            <a:r>
              <a:rPr lang="en-GB" sz="1600" dirty="0" err="1">
                <a:solidFill>
                  <a:srgbClr val="333399"/>
                </a:solidFill>
              </a:rPr>
              <a:t>dietitian</a:t>
            </a:r>
            <a:r>
              <a:rPr lang="en-GB" sz="1600" dirty="0">
                <a:solidFill>
                  <a:srgbClr val="333399"/>
                </a:solidFill>
              </a:rPr>
              <a:t> and Age UK Salford</a:t>
            </a:r>
          </a:p>
          <a:p>
            <a:pPr marL="1008062" lvl="2" indent="-285750">
              <a:buFont typeface="Arial" panose="020B0604020202020204" pitchFamily="34" charset="0"/>
              <a:buChar char="•"/>
            </a:pPr>
            <a:r>
              <a:rPr lang="en-GB" sz="1600" dirty="0">
                <a:solidFill>
                  <a:srgbClr val="333399"/>
                </a:solidFill>
              </a:rPr>
              <a:t>Leaflets previously outlined will be included</a:t>
            </a:r>
          </a:p>
          <a:p>
            <a:pPr marL="987425" lvl="2" indent="-266700">
              <a:buFont typeface="Arial" panose="020B0604020202020204" pitchFamily="34" charset="0"/>
              <a:buChar char="•"/>
            </a:pPr>
            <a:r>
              <a:rPr lang="en-GB" sz="1600" dirty="0">
                <a:solidFill>
                  <a:srgbClr val="FF0000"/>
                </a:solidFill>
              </a:rPr>
              <a:t> </a:t>
            </a:r>
            <a:r>
              <a:rPr lang="en-GB" sz="1600" dirty="0">
                <a:solidFill>
                  <a:srgbClr val="333399"/>
                </a:solidFill>
              </a:rPr>
              <a:t>Floor plans and isle information for both ASDA and </a:t>
            </a:r>
            <a:r>
              <a:rPr lang="en-GB" sz="1600" dirty="0" err="1">
                <a:solidFill>
                  <a:srgbClr val="333399"/>
                </a:solidFill>
              </a:rPr>
              <a:t>Morrisons</a:t>
            </a:r>
            <a:r>
              <a:rPr lang="en-GB" sz="1600" dirty="0">
                <a:solidFill>
                  <a:srgbClr val="333399"/>
                </a:solidFill>
              </a:rPr>
              <a:t> supermarkets and given to patients at the time of their consultation</a:t>
            </a:r>
          </a:p>
          <a:p>
            <a:pPr marL="987425" lvl="2" indent="-266700">
              <a:buFont typeface="Arial" panose="020B0604020202020204" pitchFamily="34" charset="0"/>
              <a:buChar char="•"/>
            </a:pPr>
            <a:r>
              <a:rPr lang="en-GB" sz="1600" dirty="0">
                <a:solidFill>
                  <a:srgbClr val="333399"/>
                </a:solidFill>
              </a:rPr>
              <a:t>Social prescribing fridge magnets and postcards to swap for coffee and cake!</a:t>
            </a:r>
          </a:p>
          <a:p>
            <a:pPr marL="265112" lvl="1"/>
            <a:endParaRPr lang="en-GB" dirty="0">
              <a:solidFill>
                <a:srgbClr val="333399"/>
              </a:solidFill>
            </a:endParaRPr>
          </a:p>
          <a:p>
            <a:pPr marL="550862" lvl="1" indent="-285750">
              <a:buFont typeface="Arial" panose="020B0604020202020204" pitchFamily="34" charset="0"/>
              <a:buChar char="•"/>
            </a:pPr>
            <a:endParaRPr lang="en-GB" dirty="0">
              <a:solidFill>
                <a:srgbClr val="333399"/>
              </a:solidFill>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37203" y="1257827"/>
            <a:ext cx="2533687" cy="2615677"/>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9" name="Picture 2" descr="C:\Users\Kirstine\Desktop\IMG_0302.JPG"/>
          <p:cNvPicPr>
            <a:picLocks noChangeAspect="1" noChangeArrowheads="1"/>
          </p:cNvPicPr>
          <p:nvPr/>
        </p:nvPicPr>
        <p:blipFill>
          <a:blip r:embed="rId3" cstate="print"/>
          <a:srcRect/>
          <a:stretch>
            <a:fillRect/>
          </a:stretch>
        </p:blipFill>
        <p:spPr bwMode="auto">
          <a:xfrm>
            <a:off x="5537201" y="4072801"/>
            <a:ext cx="2533686" cy="1900264"/>
          </a:xfrm>
          <a:prstGeom prst="rect">
            <a:avLst/>
          </a:prstGeom>
          <a:noFill/>
        </p:spPr>
      </p:pic>
    </p:spTree>
    <p:extLst>
      <p:ext uri="{BB962C8B-B14F-4D97-AF65-F5344CB8AC3E}">
        <p14:creationId xmlns:p14="http://schemas.microsoft.com/office/powerpoint/2010/main" xmlns="" val="3596969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                           Why focus on nutrition 			and hydration?</a:t>
            </a:r>
            <a:br>
              <a:rPr lang="en-GB" dirty="0"/>
            </a:br>
            <a:endParaRPr lang="en-GB" dirty="0"/>
          </a:p>
        </p:txBody>
      </p:sp>
      <p:sp>
        <p:nvSpPr>
          <p:cNvPr id="3" name="Content Placeholder 2"/>
          <p:cNvSpPr>
            <a:spLocks noGrp="1"/>
          </p:cNvSpPr>
          <p:nvPr>
            <p:ph idx="1"/>
          </p:nvPr>
        </p:nvSpPr>
        <p:spPr>
          <a:xfrm>
            <a:off x="982136" y="1844824"/>
            <a:ext cx="7704667" cy="4824536"/>
          </a:xfrm>
        </p:spPr>
        <p:txBody>
          <a:bodyPr>
            <a:normAutofit/>
          </a:bodyPr>
          <a:lstStyle/>
          <a:p>
            <a:endParaRPr lang="en-GB" dirty="0"/>
          </a:p>
          <a:p>
            <a:r>
              <a:rPr lang="en-GB" sz="2400" dirty="0"/>
              <a:t>One in ten people aged over 65 in the UK (1.3 million) is malnourished or at risk of malnutrition. </a:t>
            </a:r>
          </a:p>
          <a:p>
            <a:r>
              <a:rPr lang="en-GB" dirty="0"/>
              <a:t>It is not generally well understood or recognised amongst the community at large</a:t>
            </a:r>
          </a:p>
          <a:p>
            <a:r>
              <a:rPr lang="en-GB" sz="2400" dirty="0"/>
              <a:t>But it can undermin</a:t>
            </a:r>
            <a:r>
              <a:rPr lang="en-GB" dirty="0"/>
              <a:t>e health and physical resilience in later life</a:t>
            </a:r>
            <a:endParaRPr lang="en-GB" sz="2400" dirty="0"/>
          </a:p>
          <a:p>
            <a:r>
              <a:rPr lang="en-GB" sz="2400" dirty="0"/>
              <a:t>Launching in the same week as the International Day of Older Persons, the first ever UK Malnutrition Awareness Week ‘MAW’ 1-7 October seeks to raise awareness of the ‘hidden’ problem of malnutrition in older people.</a:t>
            </a:r>
          </a:p>
          <a:p>
            <a:endParaRPr lang="en-GB" dirty="0"/>
          </a:p>
        </p:txBody>
      </p:sp>
      <p:pic>
        <p:nvPicPr>
          <p:cNvPr id="4" name="Picture 6" descr="MAW_logo_hashtag-1024x43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404665"/>
            <a:ext cx="2857500" cy="12192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43486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Nutrition and Dysphagia Training </a:t>
            </a:r>
          </a:p>
        </p:txBody>
      </p:sp>
      <p:sp>
        <p:nvSpPr>
          <p:cNvPr id="3" name="Content Placeholder 2"/>
          <p:cNvSpPr>
            <a:spLocks noGrp="1"/>
          </p:cNvSpPr>
          <p:nvPr>
            <p:ph idx="1"/>
          </p:nvPr>
        </p:nvSpPr>
        <p:spPr>
          <a:xfrm>
            <a:off x="457200" y="1340768"/>
            <a:ext cx="8229600" cy="4785395"/>
          </a:xfrm>
        </p:spPr>
        <p:txBody>
          <a:bodyPr>
            <a:normAutofit/>
          </a:bodyPr>
          <a:lstStyle/>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buNone/>
            </a:pPr>
            <a:endParaRPr lang="en-GB" dirty="0"/>
          </a:p>
          <a:p>
            <a:pPr marL="0" indent="0">
              <a:buNone/>
            </a:pPr>
            <a:endParaRPr lang="en-GB" b="1" dirty="0">
              <a:solidFill>
                <a:srgbClr val="FF0000"/>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737" t="11688" r="7593" b="21536"/>
          <a:stretch/>
        </p:blipFill>
        <p:spPr bwMode="auto">
          <a:xfrm>
            <a:off x="1964111" y="1628800"/>
            <a:ext cx="5422203" cy="33843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58434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586" t="3207" r="4030" b="4929"/>
          <a:stretch/>
        </p:blipFill>
        <p:spPr bwMode="auto">
          <a:xfrm>
            <a:off x="0" y="-54768"/>
            <a:ext cx="9144000" cy="69127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37904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92262"/>
          </a:xfrm>
        </p:spPr>
        <p:txBody>
          <a:bodyPr>
            <a:normAutofit/>
          </a:bodyPr>
          <a:lstStyle/>
          <a:p>
            <a:r>
              <a:rPr lang="en-GB" dirty="0"/>
              <a:t>Prototype March 2015</a:t>
            </a: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51733" y="1866900"/>
            <a:ext cx="2400300" cy="190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1337" y="1866901"/>
            <a:ext cx="1743075" cy="2444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1494" b="11494"/>
          <a:stretch/>
        </p:blipFill>
        <p:spPr bwMode="auto">
          <a:xfrm>
            <a:off x="2727325" y="1549400"/>
            <a:ext cx="1657350" cy="2762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83589" y="1866900"/>
            <a:ext cx="3093501" cy="24447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71956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The ‘science’</a:t>
            </a:r>
          </a:p>
        </p:txBody>
      </p:sp>
      <p:sp>
        <p:nvSpPr>
          <p:cNvPr id="3" name="Content Placeholder 2"/>
          <p:cNvSpPr>
            <a:spLocks noGrp="1"/>
          </p:cNvSpPr>
          <p:nvPr>
            <p:ph idx="1"/>
          </p:nvPr>
        </p:nvSpPr>
        <p:spPr/>
        <p:txBody>
          <a:bodyPr>
            <a:normAutofit/>
          </a:bodyPr>
          <a:lstStyle/>
          <a:p>
            <a:r>
              <a:rPr lang="en-GB" sz="2400" u="sng" dirty="0">
                <a:solidFill>
                  <a:srgbClr val="FF0000"/>
                </a:solidFill>
              </a:rPr>
              <a:t>Does not </a:t>
            </a:r>
            <a:r>
              <a:rPr lang="en-GB" sz="2400" dirty="0"/>
              <a:t>replace validated screening tools – ‘raising awareness’ – public health signposting tool</a:t>
            </a:r>
          </a:p>
          <a:p>
            <a:r>
              <a:rPr lang="en-GB" sz="2400" dirty="0"/>
              <a:t>Dietetics – well known upper arm circumference can be a surrogate measure for Body Mass Index.</a:t>
            </a:r>
          </a:p>
          <a:p>
            <a:r>
              <a:rPr lang="en-GB" sz="2400" dirty="0"/>
              <a:t>Percentile charts for MAC available – accuracy of measurement due to inter observer error</a:t>
            </a:r>
          </a:p>
          <a:p>
            <a:r>
              <a:rPr lang="en-GB" sz="2400" dirty="0"/>
              <a:t>Useful in bed bound patients </a:t>
            </a:r>
          </a:p>
          <a:p>
            <a:r>
              <a:rPr lang="en-GB" sz="2400" dirty="0"/>
              <a:t>clinical outcome measure</a:t>
            </a:r>
          </a:p>
          <a:p>
            <a:r>
              <a:rPr lang="en-GB" sz="2400" dirty="0"/>
              <a:t>Used routinely on the intestinal failure unit and with long term patients </a:t>
            </a:r>
          </a:p>
        </p:txBody>
      </p:sp>
    </p:spTree>
    <p:extLst>
      <p:ext uri="{BB962C8B-B14F-4D97-AF65-F5344CB8AC3E}">
        <p14:creationId xmlns:p14="http://schemas.microsoft.com/office/powerpoint/2010/main" xmlns="" val="865246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8194" name="Picture 2" descr="C:\Users\kfarrer\Dropbox\Screenshots\Screenshot 2016-03-14 12.35.04.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5834" t="5777" r="16805" b="3575"/>
          <a:stretch/>
        </p:blipFill>
        <p:spPr bwMode="auto">
          <a:xfrm>
            <a:off x="457200" y="274639"/>
            <a:ext cx="8534400" cy="58515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33610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9682" t="16762" r="20794" b="17587"/>
          <a:stretch/>
        </p:blipFill>
        <p:spPr bwMode="auto">
          <a:xfrm>
            <a:off x="0" y="1016000"/>
            <a:ext cx="9144000"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52400" y="546100"/>
            <a:ext cx="10702792" cy="523220"/>
          </a:xfrm>
          <a:prstGeom prst="rect">
            <a:avLst/>
          </a:prstGeom>
          <a:noFill/>
        </p:spPr>
        <p:txBody>
          <a:bodyPr wrap="square" rtlCol="0">
            <a:spAutoFit/>
          </a:bodyPr>
          <a:lstStyle/>
          <a:p>
            <a:r>
              <a:rPr lang="en-GB" sz="2800" dirty="0">
                <a:solidFill>
                  <a:prstClr val="black"/>
                </a:solidFill>
              </a:rPr>
              <a:t>Email us – paperweight@ageuk.salford.org.uk </a:t>
            </a:r>
          </a:p>
        </p:txBody>
      </p:sp>
    </p:spTree>
    <p:extLst>
      <p:ext uri="{BB962C8B-B14F-4D97-AF65-F5344CB8AC3E}">
        <p14:creationId xmlns:p14="http://schemas.microsoft.com/office/powerpoint/2010/main" xmlns="" val="2906225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farrer\Dropbox\PaperWeight Documents\House of Commons Photos\DSC_0437.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8703"/>
          <a:stretch/>
        </p:blipFill>
        <p:spPr bwMode="auto">
          <a:xfrm>
            <a:off x="4483100" y="1"/>
            <a:ext cx="4660899" cy="6867808"/>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kfarrer\Dropbox\PaperWeight Documents\House of Commons Photos\DSC_043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0"/>
            <a:ext cx="44831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kfarrer\Dropbox\PaperWeight Documents\House of Commons Photos\DSC_0431.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 t="-42683" r="12064" b="27157"/>
          <a:stretch/>
        </p:blipFill>
        <p:spPr bwMode="auto">
          <a:xfrm>
            <a:off x="-101598" y="3810005"/>
            <a:ext cx="4584701" cy="30479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39474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normAutofit/>
          </a:bodyPr>
          <a:lstStyle/>
          <a:p>
            <a:pPr algn="l"/>
            <a:r>
              <a:rPr lang="en-GB" dirty="0"/>
              <a:t>Salford MTF Steering Group 2018 </a:t>
            </a:r>
          </a:p>
        </p:txBody>
      </p:sp>
      <p:graphicFrame>
        <p:nvGraphicFramePr>
          <p:cNvPr id="4" name="Table 3"/>
          <p:cNvGraphicFramePr>
            <a:graphicFrameLocks noGrp="1"/>
          </p:cNvGraphicFramePr>
          <p:nvPr>
            <p:extLst>
              <p:ext uri="{D42A27DB-BD31-4B8C-83A1-F6EECF244321}">
                <p14:modId xmlns:p14="http://schemas.microsoft.com/office/powerpoint/2010/main" xmlns="" val="2929517161"/>
              </p:ext>
            </p:extLst>
          </p:nvPr>
        </p:nvGraphicFramePr>
        <p:xfrm>
          <a:off x="355601" y="1397311"/>
          <a:ext cx="7924800" cy="4211480"/>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xmlns="" val="20000"/>
                    </a:ext>
                  </a:extLst>
                </a:gridCol>
                <a:gridCol w="2641600">
                  <a:extLst>
                    <a:ext uri="{9D8B030D-6E8A-4147-A177-3AD203B41FA5}">
                      <a16:colId xmlns:a16="http://schemas.microsoft.com/office/drawing/2014/main" xmlns="" val="20001"/>
                    </a:ext>
                  </a:extLst>
                </a:gridCol>
                <a:gridCol w="2641600">
                  <a:extLst>
                    <a:ext uri="{9D8B030D-6E8A-4147-A177-3AD203B41FA5}">
                      <a16:colId xmlns:a16="http://schemas.microsoft.com/office/drawing/2014/main" xmlns="" val="20002"/>
                    </a:ext>
                  </a:extLst>
                </a:gridCol>
              </a:tblGrid>
              <a:tr h="252194">
                <a:tc>
                  <a:txBody>
                    <a:bodyPr/>
                    <a:lstStyle/>
                    <a:p>
                      <a:pPr algn="ctr"/>
                      <a:r>
                        <a:rPr lang="en-GB" sz="1200" dirty="0">
                          <a:solidFill>
                            <a:schemeClr val="tx1"/>
                          </a:solidFill>
                        </a:rPr>
                        <a:t>Name</a:t>
                      </a:r>
                    </a:p>
                  </a:txBody>
                  <a:tcPr/>
                </a:tc>
                <a:tc>
                  <a:txBody>
                    <a:bodyPr/>
                    <a:lstStyle/>
                    <a:p>
                      <a:pPr algn="ctr"/>
                      <a:r>
                        <a:rPr lang="en-GB" sz="1200" dirty="0">
                          <a:solidFill>
                            <a:schemeClr val="tx1"/>
                          </a:solidFill>
                        </a:rPr>
                        <a:t>Job Title</a:t>
                      </a:r>
                    </a:p>
                  </a:txBody>
                  <a:tcPr/>
                </a:tc>
                <a:tc>
                  <a:txBody>
                    <a:bodyPr/>
                    <a:lstStyle/>
                    <a:p>
                      <a:pPr algn="ctr"/>
                      <a:r>
                        <a:rPr lang="en-GB" sz="1200" dirty="0">
                          <a:solidFill>
                            <a:schemeClr val="tx1"/>
                          </a:solidFill>
                        </a:rPr>
                        <a:t>Place</a:t>
                      </a:r>
                      <a:r>
                        <a:rPr lang="en-GB" sz="1200" baseline="0" dirty="0">
                          <a:solidFill>
                            <a:schemeClr val="tx1"/>
                          </a:solidFill>
                        </a:rPr>
                        <a:t> of work</a:t>
                      </a:r>
                      <a:endParaRPr lang="en-GB" sz="1200" dirty="0">
                        <a:solidFill>
                          <a:schemeClr val="tx1"/>
                        </a:solidFill>
                      </a:endParaRPr>
                    </a:p>
                  </a:txBody>
                  <a:tcPr/>
                </a:tc>
                <a:extLst>
                  <a:ext uri="{0D108BD9-81ED-4DB2-BD59-A6C34878D82A}">
                    <a16:rowId xmlns:a16="http://schemas.microsoft.com/office/drawing/2014/main" xmlns="" val="10000"/>
                  </a:ext>
                </a:extLst>
              </a:tr>
              <a:tr h="252194">
                <a:tc>
                  <a:txBody>
                    <a:bodyPr/>
                    <a:lstStyle/>
                    <a:p>
                      <a:r>
                        <a:rPr lang="en-GB" sz="1200" dirty="0"/>
                        <a:t>David Haynes</a:t>
                      </a:r>
                    </a:p>
                  </a:txBody>
                  <a:tcPr/>
                </a:tc>
                <a:tc>
                  <a:txBody>
                    <a:bodyPr/>
                    <a:lstStyle/>
                    <a:p>
                      <a:r>
                        <a:rPr lang="en-GB" sz="1200" dirty="0"/>
                        <a:t>Chief Executive</a:t>
                      </a:r>
                    </a:p>
                  </a:txBody>
                  <a:tcPr/>
                </a:tc>
                <a:tc>
                  <a:txBody>
                    <a:bodyPr/>
                    <a:lstStyle/>
                    <a:p>
                      <a:r>
                        <a:rPr lang="en-GB" sz="1200" dirty="0"/>
                        <a:t>Age UK, Salford</a:t>
                      </a:r>
                    </a:p>
                  </a:txBody>
                  <a:tcPr/>
                </a:tc>
                <a:extLst>
                  <a:ext uri="{0D108BD9-81ED-4DB2-BD59-A6C34878D82A}">
                    <a16:rowId xmlns:a16="http://schemas.microsoft.com/office/drawing/2014/main" xmlns="" val="10001"/>
                  </a:ext>
                </a:extLst>
              </a:tr>
              <a:tr h="316437">
                <a:tc>
                  <a:txBody>
                    <a:bodyPr/>
                    <a:lstStyle/>
                    <a:p>
                      <a:r>
                        <a:rPr lang="en-GB" sz="1200" dirty="0"/>
                        <a:t>Jean Rollinson</a:t>
                      </a:r>
                    </a:p>
                  </a:txBody>
                  <a:tcPr/>
                </a:tc>
                <a:tc>
                  <a:txBody>
                    <a:bodyPr/>
                    <a:lstStyle/>
                    <a:p>
                      <a:r>
                        <a:rPr lang="en-GB" sz="1200" dirty="0"/>
                        <a:t>Director of Service Development</a:t>
                      </a:r>
                    </a:p>
                  </a:txBody>
                  <a:tcPr/>
                </a:tc>
                <a:tc>
                  <a:txBody>
                    <a:bodyPr/>
                    <a:lstStyle/>
                    <a:p>
                      <a:r>
                        <a:rPr lang="en-GB" sz="1200" dirty="0"/>
                        <a:t>Age UK, Salford</a:t>
                      </a:r>
                    </a:p>
                  </a:txBody>
                  <a:tcPr/>
                </a:tc>
                <a:extLst>
                  <a:ext uri="{0D108BD9-81ED-4DB2-BD59-A6C34878D82A}">
                    <a16:rowId xmlns:a16="http://schemas.microsoft.com/office/drawing/2014/main" xmlns="" val="10002"/>
                  </a:ext>
                </a:extLst>
              </a:tr>
              <a:tr h="316437">
                <a:tc>
                  <a:txBody>
                    <a:bodyPr/>
                    <a:lstStyle/>
                    <a:p>
                      <a:r>
                        <a:rPr lang="en-GB" sz="1200" dirty="0"/>
                        <a:t>Emma Connolly </a:t>
                      </a:r>
                    </a:p>
                  </a:txBody>
                  <a:tcPr/>
                </a:tc>
                <a:tc>
                  <a:txBody>
                    <a:bodyPr/>
                    <a:lstStyle/>
                    <a:p>
                      <a:r>
                        <a:rPr lang="en-GB" sz="1200" baseline="0" dirty="0"/>
                        <a:t>Programme </a:t>
                      </a:r>
                      <a:r>
                        <a:rPr lang="en-GB" sz="1200" dirty="0"/>
                        <a:t>Director Nutrition</a:t>
                      </a:r>
                      <a:r>
                        <a:rPr lang="en-GB" sz="1200" baseline="0" dirty="0"/>
                        <a:t> and Hydration</a:t>
                      </a:r>
                      <a:endParaRPr lang="en-GB"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Greater Manchester Health and Social Care Partnership </a:t>
                      </a:r>
                      <a:endParaRPr lang="en-GB" sz="1200" dirty="0"/>
                    </a:p>
                    <a:p>
                      <a:r>
                        <a:rPr lang="en-GB" sz="1200" dirty="0"/>
                        <a:t>Age UK Salford</a:t>
                      </a:r>
                    </a:p>
                  </a:txBody>
                  <a:tcPr/>
                </a:tc>
                <a:extLst>
                  <a:ext uri="{0D108BD9-81ED-4DB2-BD59-A6C34878D82A}">
                    <a16:rowId xmlns:a16="http://schemas.microsoft.com/office/drawing/2014/main" xmlns="" val="10003"/>
                  </a:ext>
                </a:extLst>
              </a:tr>
              <a:tr h="420323">
                <a:tc>
                  <a:txBody>
                    <a:bodyPr/>
                    <a:lstStyle/>
                    <a:p>
                      <a:r>
                        <a:rPr lang="en-GB" sz="1200" dirty="0"/>
                        <a:t>Kirstine Farrer</a:t>
                      </a:r>
                    </a:p>
                  </a:txBody>
                  <a:tcPr/>
                </a:tc>
                <a:tc>
                  <a:txBody>
                    <a:bodyPr/>
                    <a:lstStyle/>
                    <a:p>
                      <a:r>
                        <a:rPr lang="en-GB" sz="1200" dirty="0"/>
                        <a:t>Consultant Dietitian</a:t>
                      </a:r>
                    </a:p>
                  </a:txBody>
                  <a:tcPr/>
                </a:tc>
                <a:tc>
                  <a:txBody>
                    <a:bodyPr/>
                    <a:lstStyle/>
                    <a:p>
                      <a:r>
                        <a:rPr lang="en-GB" sz="1200" dirty="0"/>
                        <a:t>Salford Royal NHS Foundation Trust</a:t>
                      </a:r>
                    </a:p>
                  </a:txBody>
                  <a:tcPr/>
                </a:tc>
                <a:extLst>
                  <a:ext uri="{0D108BD9-81ED-4DB2-BD59-A6C34878D82A}">
                    <a16:rowId xmlns:a16="http://schemas.microsoft.com/office/drawing/2014/main" xmlns="" val="10004"/>
                  </a:ext>
                </a:extLst>
              </a:tr>
              <a:tr h="420323">
                <a:tc>
                  <a:txBody>
                    <a:bodyPr/>
                    <a:lstStyle/>
                    <a:p>
                      <a:r>
                        <a:rPr lang="en-GB" sz="1200" dirty="0"/>
                        <a:t>Brenda Blackett</a:t>
                      </a:r>
                    </a:p>
                  </a:txBody>
                  <a:tcPr/>
                </a:tc>
                <a:tc>
                  <a:txBody>
                    <a:bodyPr/>
                    <a:lstStyle/>
                    <a:p>
                      <a:r>
                        <a:rPr lang="en-GB" sz="1200" dirty="0"/>
                        <a:t>Lead Nutrition Nurse</a:t>
                      </a:r>
                    </a:p>
                  </a:txBody>
                  <a:tcPr/>
                </a:tc>
                <a:tc>
                  <a:txBody>
                    <a:bodyPr/>
                    <a:lstStyle/>
                    <a:p>
                      <a:r>
                        <a:rPr lang="en-GB" sz="1200" dirty="0"/>
                        <a:t>Salford Royal NHS Foundation Trust</a:t>
                      </a:r>
                    </a:p>
                  </a:txBody>
                  <a:tcPr/>
                </a:tc>
                <a:extLst>
                  <a:ext uri="{0D108BD9-81ED-4DB2-BD59-A6C34878D82A}">
                    <a16:rowId xmlns:a16="http://schemas.microsoft.com/office/drawing/2014/main" xmlns="" val="10005"/>
                  </a:ext>
                </a:extLst>
              </a:tr>
              <a:tr h="420323">
                <a:tc>
                  <a:txBody>
                    <a:bodyPr/>
                    <a:lstStyle/>
                    <a:p>
                      <a:r>
                        <a:rPr lang="en-GB" sz="1200" dirty="0"/>
                        <a:t>Tony Ward</a:t>
                      </a:r>
                    </a:p>
                  </a:txBody>
                  <a:tcPr/>
                </a:tc>
                <a:tc>
                  <a:txBody>
                    <a:bodyPr/>
                    <a:lstStyle/>
                    <a:p>
                      <a:r>
                        <a:rPr lang="en-GB" sz="1200" dirty="0"/>
                        <a:t>Team Leader, Community Dietetics</a:t>
                      </a:r>
                    </a:p>
                  </a:txBody>
                  <a:tcPr/>
                </a:tc>
                <a:tc>
                  <a:txBody>
                    <a:bodyPr/>
                    <a:lstStyle/>
                    <a:p>
                      <a:r>
                        <a:rPr lang="en-GB" sz="1200" dirty="0"/>
                        <a:t>Salford Royal NHS</a:t>
                      </a:r>
                      <a:r>
                        <a:rPr lang="en-GB" sz="1200" baseline="0" dirty="0"/>
                        <a:t> Foundation Trust</a:t>
                      </a:r>
                      <a:endParaRPr lang="en-GB" sz="1200" dirty="0"/>
                    </a:p>
                  </a:txBody>
                  <a:tcPr/>
                </a:tc>
                <a:extLst>
                  <a:ext uri="{0D108BD9-81ED-4DB2-BD59-A6C34878D82A}">
                    <a16:rowId xmlns:a16="http://schemas.microsoft.com/office/drawing/2014/main" xmlns="" val="10006"/>
                  </a:ext>
                </a:extLst>
              </a:tr>
              <a:tr h="420323">
                <a:tc>
                  <a:txBody>
                    <a:bodyPr/>
                    <a:lstStyle/>
                    <a:p>
                      <a:r>
                        <a:rPr lang="en-GB" sz="1200" dirty="0"/>
                        <a:t>Bernadette Elder</a:t>
                      </a:r>
                    </a:p>
                  </a:txBody>
                  <a:tcPr/>
                </a:tc>
                <a:tc>
                  <a:txBody>
                    <a:bodyPr/>
                    <a:lstStyle/>
                    <a:p>
                      <a:r>
                        <a:rPr lang="en-GB" sz="1200" dirty="0"/>
                        <a:t>Chief Executive Officer</a:t>
                      </a:r>
                    </a:p>
                  </a:txBody>
                  <a:tcPr/>
                </a:tc>
                <a:tc>
                  <a:txBody>
                    <a:bodyPr/>
                    <a:lstStyle/>
                    <a:p>
                      <a:r>
                        <a:rPr lang="en-GB" sz="1200" dirty="0"/>
                        <a:t>Inspiring Communities Together</a:t>
                      </a:r>
                    </a:p>
                  </a:txBody>
                  <a:tcPr/>
                </a:tc>
                <a:extLst>
                  <a:ext uri="{0D108BD9-81ED-4DB2-BD59-A6C34878D82A}">
                    <a16:rowId xmlns:a16="http://schemas.microsoft.com/office/drawing/2014/main" xmlns="" val="10007"/>
                  </a:ext>
                </a:extLst>
              </a:tr>
              <a:tr h="420323">
                <a:tc>
                  <a:txBody>
                    <a:bodyPr/>
                    <a:lstStyle/>
                    <a:p>
                      <a:r>
                        <a:rPr lang="en-GB" sz="1200" dirty="0"/>
                        <a:t>Claire</a:t>
                      </a:r>
                      <a:r>
                        <a:rPr lang="en-GB" sz="1200" baseline="0" dirty="0"/>
                        <a:t> Vaughan</a:t>
                      </a:r>
                      <a:endParaRPr lang="en-GB" sz="1200" dirty="0"/>
                    </a:p>
                  </a:txBody>
                  <a:tcPr/>
                </a:tc>
                <a:tc>
                  <a:txBody>
                    <a:bodyPr/>
                    <a:lstStyle/>
                    <a:p>
                      <a:r>
                        <a:rPr lang="en-GB" sz="1200" dirty="0"/>
                        <a:t>Head of Medicines Optimisation</a:t>
                      </a:r>
                    </a:p>
                  </a:txBody>
                  <a:tcPr/>
                </a:tc>
                <a:tc>
                  <a:txBody>
                    <a:bodyPr/>
                    <a:lstStyle/>
                    <a:p>
                      <a:r>
                        <a:rPr lang="en-GB" sz="1200" dirty="0"/>
                        <a:t>NHS Salford</a:t>
                      </a:r>
                      <a:r>
                        <a:rPr lang="en-GB" sz="1200" baseline="0" dirty="0"/>
                        <a:t> Clinical Commissioning Group</a:t>
                      </a:r>
                      <a:endParaRPr lang="en-GB" sz="1200" dirty="0"/>
                    </a:p>
                  </a:txBody>
                  <a:tcPr/>
                </a:tc>
                <a:extLst>
                  <a:ext uri="{0D108BD9-81ED-4DB2-BD59-A6C34878D82A}">
                    <a16:rowId xmlns:a16="http://schemas.microsoft.com/office/drawing/2014/main" xmlns="" val="10008"/>
                  </a:ext>
                </a:extLst>
              </a:tr>
              <a:tr h="420323">
                <a:tc>
                  <a:txBody>
                    <a:bodyPr/>
                    <a:lstStyle/>
                    <a:p>
                      <a:r>
                        <a:rPr lang="en-GB" sz="1200" dirty="0"/>
                        <a:t>Helen </a:t>
                      </a:r>
                      <a:r>
                        <a:rPr lang="en-GB" sz="1200" dirty="0" err="1"/>
                        <a:t>Dugdale</a:t>
                      </a:r>
                      <a:r>
                        <a:rPr lang="en-GB" sz="1200" dirty="0"/>
                        <a:t> </a:t>
                      </a:r>
                    </a:p>
                  </a:txBody>
                  <a:tcPr/>
                </a:tc>
                <a:tc>
                  <a:txBody>
                    <a:bodyPr/>
                    <a:lstStyle/>
                    <a:p>
                      <a:r>
                        <a:rPr lang="en-GB" sz="1200" dirty="0"/>
                        <a:t>Public Health Strategy Manager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Salford</a:t>
                      </a:r>
                      <a:r>
                        <a:rPr lang="en-GB" sz="1200" baseline="0" dirty="0"/>
                        <a:t> City Council</a:t>
                      </a:r>
                      <a:endParaRPr lang="en-GB" sz="1200" dirty="0"/>
                    </a:p>
                    <a:p>
                      <a:endParaRPr lang="en-GB" sz="1200" dirty="0"/>
                    </a:p>
                  </a:txBody>
                  <a:tcPr/>
                </a:tc>
                <a:extLst>
                  <a:ext uri="{0D108BD9-81ED-4DB2-BD59-A6C34878D82A}">
                    <a16:rowId xmlns:a16="http://schemas.microsoft.com/office/drawing/2014/main" xmlns="" val="10009"/>
                  </a:ext>
                </a:extLst>
              </a:tr>
            </a:tbl>
          </a:graphicData>
        </a:graphic>
      </p:graphicFrame>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8500" y="5854700"/>
            <a:ext cx="73025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31912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881B220A-8B02-4C96-A832-CA600F72262B}"/>
              </a:ext>
            </a:extLst>
          </p:cNvPr>
          <p:cNvSpPr>
            <a:spLocks noGrp="1"/>
          </p:cNvSpPr>
          <p:nvPr>
            <p:ph type="ctrTitle" sz="quarter"/>
          </p:nvPr>
        </p:nvSpPr>
        <p:spPr>
          <a:xfrm>
            <a:off x="575556" y="1916832"/>
            <a:ext cx="7992888" cy="755650"/>
          </a:xfrm>
        </p:spPr>
        <p:txBody>
          <a:bodyPr/>
          <a:lstStyle/>
          <a:p>
            <a:r>
              <a:rPr lang="en-GB" dirty="0"/>
              <a:t>Greater Manchester Nutrition and Hydration programme</a:t>
            </a:r>
          </a:p>
        </p:txBody>
      </p:sp>
      <p:sp>
        <p:nvSpPr>
          <p:cNvPr id="9" name="Subtitle 8">
            <a:extLst>
              <a:ext uri="{FF2B5EF4-FFF2-40B4-BE49-F238E27FC236}">
                <a16:creationId xmlns:a16="http://schemas.microsoft.com/office/drawing/2014/main" xmlns="" id="{FEF2E333-3EBE-482D-80DC-D33F58E0AAF0}"/>
              </a:ext>
            </a:extLst>
          </p:cNvPr>
          <p:cNvSpPr>
            <a:spLocks noGrp="1"/>
          </p:cNvSpPr>
          <p:nvPr>
            <p:ph type="subTitle" sz="quarter" idx="1"/>
          </p:nvPr>
        </p:nvSpPr>
        <p:spPr>
          <a:xfrm>
            <a:off x="447002" y="4772025"/>
            <a:ext cx="5618162" cy="1130300"/>
          </a:xfrm>
        </p:spPr>
        <p:txBody>
          <a:bodyPr/>
          <a:lstStyle/>
          <a:p>
            <a:r>
              <a:rPr lang="en-GB" sz="2400" dirty="0"/>
              <a:t>Emma Connolly</a:t>
            </a:r>
          </a:p>
          <a:p>
            <a:r>
              <a:rPr lang="en-GB" dirty="0"/>
              <a:t>Programme Director</a:t>
            </a:r>
          </a:p>
        </p:txBody>
      </p:sp>
      <p:pic>
        <p:nvPicPr>
          <p:cNvPr id="4" name="Picture 1" descr="https://encrypted-tbn2.google.com/images?q=tbn:ANd9GcRsDJn0LG6ImtTj_wkRtY4Kff8QUu5ZGz1SnFHfALB-LqIZ_x9N">
            <a:hlinkClick r:id="rId2"/>
            <a:extLst>
              <a:ext uri="{FF2B5EF4-FFF2-40B4-BE49-F238E27FC236}">
                <a16:creationId xmlns:a16="http://schemas.microsoft.com/office/drawing/2014/main" xmlns="" id="{1E3FE6D0-B80A-447D-91E7-065BBA30771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3575" y="5805270"/>
            <a:ext cx="428625" cy="428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3">
            <a:extLst>
              <a:ext uri="{FF2B5EF4-FFF2-40B4-BE49-F238E27FC236}">
                <a16:creationId xmlns:a16="http://schemas.microsoft.com/office/drawing/2014/main" xmlns="" id="{45004FF0-A890-4C9E-BF9D-6B6E61EFF0EC}"/>
              </a:ext>
            </a:extLst>
          </p:cNvPr>
          <p:cNvSpPr>
            <a:spLocks noChangeArrowheads="1"/>
          </p:cNvSpPr>
          <p:nvPr/>
        </p:nvSpPr>
        <p:spPr bwMode="auto">
          <a:xfrm>
            <a:off x="700705" y="5805270"/>
            <a:ext cx="292094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defTabSz="914400" eaLnBrk="0" fontAlgn="base" hangingPunct="0">
              <a:spcBef>
                <a:spcPct val="0"/>
              </a:spcBef>
              <a:spcAft>
                <a:spcPct val="0"/>
              </a:spcAft>
            </a:pPr>
            <a:r>
              <a:rPr lang="en-US" altLang="en-US" sz="1100" dirty="0">
                <a:solidFill>
                  <a:srgbClr val="0000FF"/>
                </a:solidFill>
                <a:ea typeface="Calibri" panose="020F0502020204030204" pitchFamily="34" charset="0"/>
              </a:rPr>
              <a:t>    </a:t>
            </a:r>
            <a:r>
              <a:rPr lang="en-US" altLang="en-US" sz="2400" dirty="0">
                <a:solidFill>
                  <a:srgbClr val="0000FF"/>
                </a:solidFill>
                <a:ea typeface="Calibri" panose="020F0502020204030204" pitchFamily="34" charset="0"/>
              </a:rPr>
              <a:t>@</a:t>
            </a:r>
            <a:r>
              <a:rPr lang="en-US" altLang="en-US" sz="2400" dirty="0" err="1">
                <a:solidFill>
                  <a:srgbClr val="0000FF"/>
                </a:solidFill>
                <a:ea typeface="Calibri" panose="020F0502020204030204" pitchFamily="34" charset="0"/>
              </a:rPr>
              <a:t>GMNandH</a:t>
            </a:r>
            <a:r>
              <a:rPr lang="en-US" altLang="en-US" sz="2400" dirty="0">
                <a:solidFill>
                  <a:srgbClr val="0000FF"/>
                </a:solidFill>
                <a:ea typeface="Calibri" panose="020F0502020204030204" pitchFamily="34" charset="0"/>
              </a:rPr>
              <a:t> </a:t>
            </a:r>
            <a:endParaRPr lang="en-US" altLang="en-US" sz="2400" dirty="0">
              <a:solidFill>
                <a:srgbClr val="000000"/>
              </a:solidFill>
            </a:endParaRPr>
          </a:p>
        </p:txBody>
      </p:sp>
    </p:spTree>
    <p:extLst>
      <p:ext uri="{BB962C8B-B14F-4D97-AF65-F5344CB8AC3E}">
        <p14:creationId xmlns:p14="http://schemas.microsoft.com/office/powerpoint/2010/main" xmlns="" val="3267917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F636B5-372D-4BAF-980E-D722216D109A}"/>
              </a:ext>
            </a:extLst>
          </p:cNvPr>
          <p:cNvSpPr>
            <a:spLocks noGrp="1"/>
          </p:cNvSpPr>
          <p:nvPr>
            <p:ph type="title"/>
          </p:nvPr>
        </p:nvSpPr>
        <p:spPr>
          <a:xfrm>
            <a:off x="179514" y="1407225"/>
            <a:ext cx="9798671" cy="889000"/>
          </a:xfrm>
        </p:spPr>
        <p:txBody>
          <a:bodyPr/>
          <a:lstStyle/>
          <a:p>
            <a:r>
              <a:rPr lang="en-GB" sz="2400" dirty="0"/>
              <a:t>Greater Manchester Nutrition and Hydration Programme</a:t>
            </a:r>
          </a:p>
        </p:txBody>
      </p:sp>
      <p:sp>
        <p:nvSpPr>
          <p:cNvPr id="7" name="Content Placeholder 6">
            <a:extLst>
              <a:ext uri="{FF2B5EF4-FFF2-40B4-BE49-F238E27FC236}">
                <a16:creationId xmlns:a16="http://schemas.microsoft.com/office/drawing/2014/main" xmlns="" id="{F0122776-AD78-44D7-9734-CD360ADB981A}"/>
              </a:ext>
            </a:extLst>
          </p:cNvPr>
          <p:cNvSpPr>
            <a:spLocks noGrp="1"/>
          </p:cNvSpPr>
          <p:nvPr>
            <p:ph idx="1"/>
          </p:nvPr>
        </p:nvSpPr>
        <p:spPr>
          <a:xfrm>
            <a:off x="510680" y="1988843"/>
            <a:ext cx="7560840" cy="1847305"/>
          </a:xfrm>
        </p:spPr>
        <p:txBody>
          <a:bodyPr/>
          <a:lstStyle/>
          <a:p>
            <a:pPr>
              <a:buFont typeface="Arial" panose="020B0604020202020204" pitchFamily="34" charset="0"/>
              <a:buChar char="•"/>
            </a:pPr>
            <a:r>
              <a:rPr lang="en-GB" dirty="0"/>
              <a:t>5 localities: Bolton, Bury, Oldham, Rochdale, Stockport</a:t>
            </a:r>
          </a:p>
          <a:p>
            <a:pPr>
              <a:buFont typeface="Arial" panose="020B0604020202020204" pitchFamily="34" charset="0"/>
              <a:buChar char="•"/>
            </a:pPr>
            <a:r>
              <a:rPr lang="en-GB" dirty="0"/>
              <a:t>2 year pilot</a:t>
            </a:r>
          </a:p>
          <a:p>
            <a:pPr>
              <a:buFont typeface="Arial" panose="020B0604020202020204" pitchFamily="34" charset="0"/>
              <a:buChar char="•"/>
            </a:pPr>
            <a:r>
              <a:rPr lang="en-GB" dirty="0"/>
              <a:t>GM Leadership – GM steering group, Salford MTF, Age UK Salford</a:t>
            </a:r>
          </a:p>
          <a:p>
            <a:pPr>
              <a:buFont typeface="Arial" panose="020B0604020202020204" pitchFamily="34" charset="0"/>
              <a:buChar char="•"/>
            </a:pPr>
            <a:r>
              <a:rPr lang="en-GB" dirty="0"/>
              <a:t>Local leadership – Public Health leads, local Age UK and multi-agency steering groups</a:t>
            </a:r>
          </a:p>
          <a:p>
            <a:pPr>
              <a:buFont typeface="Arial" panose="020B0604020202020204" pitchFamily="34" charset="0"/>
              <a:buChar char="•"/>
            </a:pPr>
            <a:r>
              <a:rPr lang="en-GB" dirty="0"/>
              <a:t>Project team support roll out</a:t>
            </a:r>
          </a:p>
          <a:p>
            <a:pPr>
              <a:buFont typeface="Arial" panose="020B0604020202020204" pitchFamily="34" charset="0"/>
              <a:buChar char="•"/>
            </a:pPr>
            <a:endParaRPr lang="en-GB" dirty="0"/>
          </a:p>
        </p:txBody>
      </p:sp>
      <p:pic>
        <p:nvPicPr>
          <p:cNvPr id="6" name="Picture 4" descr="Image result for map of greater manchester districts">
            <a:extLst>
              <a:ext uri="{FF2B5EF4-FFF2-40B4-BE49-F238E27FC236}">
                <a16:creationId xmlns:a16="http://schemas.microsoft.com/office/drawing/2014/main" xmlns="" id="{DE1D3095-3FC2-420E-A339-295B6AF3633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07331" y="3940625"/>
            <a:ext cx="3141134" cy="23244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06195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2795" b="2"/>
          <a:stretch/>
        </p:blipFill>
        <p:spPr bwMode="auto">
          <a:xfrm>
            <a:off x="241298" y="321731"/>
            <a:ext cx="4296411" cy="3079194"/>
          </a:xfrm>
          <a:prstGeom prst="rect">
            <a:avLst/>
          </a:prstGeom>
          <a:noFill/>
          <a:extLst>
            <a:ext uri="{909E8E84-426E-40DD-AFC4-6F175D3DCCD1}">
              <a14:hiddenFill xmlns:a14="http://schemas.microsoft.com/office/drawing/2010/main" xmlns="">
                <a:solidFill>
                  <a:srgbClr val="FFFFFF"/>
                </a:solidFill>
              </a14:hiddenFill>
            </a:ext>
          </a:extLst>
        </p:spPr>
      </p:pic>
      <p:pic>
        <p:nvPicPr>
          <p:cNvPr id="97285"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273" r="8523" b="2"/>
          <a:stretch/>
        </p:blipFill>
        <p:spPr bwMode="auto">
          <a:xfrm>
            <a:off x="4606289" y="321731"/>
            <a:ext cx="4296410" cy="3079194"/>
          </a:xfrm>
          <a:prstGeom prst="rect">
            <a:avLst/>
          </a:prstGeom>
          <a:noFill/>
          <a:extLst>
            <a:ext uri="{909E8E84-426E-40DD-AFC4-6F175D3DCCD1}">
              <a14:hiddenFill xmlns:a14="http://schemas.microsoft.com/office/drawing/2010/main" xmlns="">
                <a:solidFill>
                  <a:srgbClr val="FFFFFF"/>
                </a:solidFill>
              </a14:hiddenFill>
            </a:ext>
          </a:extLst>
        </p:spPr>
      </p:pic>
      <p:pic>
        <p:nvPicPr>
          <p:cNvPr id="97286"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9956" r="1916" b="-4"/>
          <a:stretch/>
        </p:blipFill>
        <p:spPr bwMode="auto">
          <a:xfrm>
            <a:off x="241298" y="3489164"/>
            <a:ext cx="4296411" cy="304710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4" name="Picture 2"/>
          <p:cNvPicPr>
            <a:picLocks noGrp="1" noChangeAspect="1" noChangeArrowheads="1"/>
          </p:cNvPicPr>
          <p:nvPr>
            <p:ph idx="4294967295"/>
          </p:nvPr>
        </p:nvPicPr>
        <p:blipFill rotWithShape="1">
          <a:blip r:embed="rId6" cstate="print">
            <a:extLst>
              <a:ext uri="{28A0092B-C50C-407E-A947-70E740481C1C}">
                <a14:useLocalDpi xmlns:a14="http://schemas.microsoft.com/office/drawing/2010/main" xmlns="" val="0"/>
              </a:ext>
            </a:extLst>
          </a:blip>
          <a:srcRect r="11872" b="-4"/>
          <a:stretch/>
        </p:blipFill>
        <p:spPr>
          <a:xfrm>
            <a:off x="4606288" y="3489164"/>
            <a:ext cx="4296410" cy="3047107"/>
          </a:xfrm>
          <a:prstGeom prst="rect">
            <a:avLst/>
          </a:prstGeom>
          <a:noFill/>
        </p:spPr>
      </p:pic>
    </p:spTree>
    <p:extLst>
      <p:ext uri="{BB962C8B-B14F-4D97-AF65-F5344CB8AC3E}">
        <p14:creationId xmlns:p14="http://schemas.microsoft.com/office/powerpoint/2010/main" xmlns="" val="2277073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F636B5-372D-4BAF-980E-D722216D109A}"/>
              </a:ext>
            </a:extLst>
          </p:cNvPr>
          <p:cNvSpPr>
            <a:spLocks noGrp="1"/>
          </p:cNvSpPr>
          <p:nvPr>
            <p:ph type="title"/>
          </p:nvPr>
        </p:nvSpPr>
        <p:spPr>
          <a:xfrm>
            <a:off x="179514" y="1407225"/>
            <a:ext cx="9798671" cy="889000"/>
          </a:xfrm>
        </p:spPr>
        <p:txBody>
          <a:bodyPr/>
          <a:lstStyle/>
          <a:p>
            <a:r>
              <a:rPr lang="en-GB" sz="2400" dirty="0"/>
              <a:t>Greater Manchester Nutrition and Hydration Programme</a:t>
            </a:r>
          </a:p>
        </p:txBody>
      </p:sp>
      <p:sp>
        <p:nvSpPr>
          <p:cNvPr id="7" name="Content Placeholder 6">
            <a:extLst>
              <a:ext uri="{FF2B5EF4-FFF2-40B4-BE49-F238E27FC236}">
                <a16:creationId xmlns:a16="http://schemas.microsoft.com/office/drawing/2014/main" xmlns="" id="{F0122776-AD78-44D7-9734-CD360ADB981A}"/>
              </a:ext>
            </a:extLst>
          </p:cNvPr>
          <p:cNvSpPr>
            <a:spLocks noGrp="1"/>
          </p:cNvSpPr>
          <p:nvPr>
            <p:ph idx="1"/>
          </p:nvPr>
        </p:nvSpPr>
        <p:spPr>
          <a:xfrm>
            <a:off x="510680" y="1988843"/>
            <a:ext cx="8237784" cy="1847305"/>
          </a:xfrm>
        </p:spPr>
        <p:txBody>
          <a:bodyPr/>
          <a:lstStyle/>
          <a:p>
            <a:pPr marL="0" indent="0"/>
            <a:r>
              <a:rPr lang="en-GB" b="1" dirty="0"/>
              <a:t>Area		Public Health Lead	Project Worker</a:t>
            </a:r>
          </a:p>
          <a:p>
            <a:pPr marL="0" indent="0"/>
            <a:r>
              <a:rPr lang="en-GB" dirty="0"/>
              <a:t>Bolton		Gary Bickerstaffe 		Nicola Calder</a:t>
            </a:r>
          </a:p>
          <a:p>
            <a:pPr marL="0" indent="0"/>
            <a:r>
              <a:rPr lang="en-GB" dirty="0"/>
              <a:t>Bury		Francesca Vale		Carmel Berke</a:t>
            </a:r>
          </a:p>
          <a:p>
            <a:pPr marL="0" indent="0"/>
            <a:r>
              <a:rPr lang="en-GB" dirty="0"/>
              <a:t>Oldham		Julie Holt		Marie Price</a:t>
            </a:r>
          </a:p>
          <a:p>
            <a:pPr marL="0" indent="0"/>
            <a:r>
              <a:rPr lang="en-GB" dirty="0"/>
              <a:t>Rochdale	Adam Sutcliffe		Martin Hazlehurst</a:t>
            </a:r>
          </a:p>
          <a:p>
            <a:pPr marL="0" indent="0"/>
            <a:r>
              <a:rPr lang="en-GB" dirty="0"/>
              <a:t>Stockport	Jen Connolly		Siobhan McKenna</a:t>
            </a:r>
          </a:p>
        </p:txBody>
      </p:sp>
      <p:pic>
        <p:nvPicPr>
          <p:cNvPr id="11" name="Picture 4" descr="Image result for map of greater manchester districts">
            <a:extLst>
              <a:ext uri="{FF2B5EF4-FFF2-40B4-BE49-F238E27FC236}">
                <a16:creationId xmlns:a16="http://schemas.microsoft.com/office/drawing/2014/main" xmlns="" id="{4CAF15BB-A4BE-4938-998F-0D33C46A4F7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07331" y="3940625"/>
            <a:ext cx="3141134" cy="23244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52237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AA7E11F0-84E0-4565-9269-83F1EF8E5580}"/>
              </a:ext>
            </a:extLst>
          </p:cNvPr>
          <p:cNvSpPr>
            <a:spLocks noGrp="1"/>
          </p:cNvSpPr>
          <p:nvPr>
            <p:ph type="title"/>
          </p:nvPr>
        </p:nvSpPr>
        <p:spPr>
          <a:xfrm>
            <a:off x="214282" y="1340768"/>
            <a:ext cx="7072362" cy="889000"/>
          </a:xfrm>
        </p:spPr>
        <p:txBody>
          <a:bodyPr/>
          <a:lstStyle/>
          <a:p>
            <a:r>
              <a:rPr lang="en-GB" b="1" dirty="0"/>
              <a:t>Background</a:t>
            </a:r>
            <a:r>
              <a:rPr lang="en-GB" dirty="0"/>
              <a:t/>
            </a:r>
            <a:br>
              <a:rPr lang="en-GB" dirty="0"/>
            </a:br>
            <a:endParaRPr lang="en-GB" dirty="0"/>
          </a:p>
        </p:txBody>
      </p:sp>
      <p:sp>
        <p:nvSpPr>
          <p:cNvPr id="10" name="Content Placeholder 2">
            <a:extLst>
              <a:ext uri="{FF2B5EF4-FFF2-40B4-BE49-F238E27FC236}">
                <a16:creationId xmlns:a16="http://schemas.microsoft.com/office/drawing/2014/main" xmlns="" id="{0C0C9DB1-C9BA-4367-848A-DBF0056DAD01}"/>
              </a:ext>
            </a:extLst>
          </p:cNvPr>
          <p:cNvSpPr>
            <a:spLocks noGrp="1"/>
          </p:cNvSpPr>
          <p:nvPr>
            <p:ph idx="1"/>
          </p:nvPr>
        </p:nvSpPr>
        <p:spPr>
          <a:xfrm>
            <a:off x="214282" y="2127903"/>
            <a:ext cx="8429684" cy="5000660"/>
          </a:xfrm>
        </p:spPr>
        <p:txBody>
          <a:bodyPr/>
          <a:lstStyle/>
          <a:p>
            <a:pPr>
              <a:buFont typeface="Arial" panose="020B0604020202020204" pitchFamily="34" charset="0"/>
              <a:buChar char="•"/>
            </a:pPr>
            <a:r>
              <a:rPr lang="en-GB" dirty="0"/>
              <a:t>It’s a </a:t>
            </a:r>
            <a:r>
              <a:rPr lang="en-GB" b="1" dirty="0"/>
              <a:t>hidden problem </a:t>
            </a:r>
            <a:r>
              <a:rPr lang="en-GB" dirty="0"/>
              <a:t>– </a:t>
            </a:r>
            <a:r>
              <a:rPr lang="en-GB" sz="1400" i="1" dirty="0">
                <a:solidFill>
                  <a:srgbClr val="E0462C"/>
                </a:solidFill>
              </a:rPr>
              <a:t>1 million people (1 in10) over the age of 65 are at risk of malnutrition and </a:t>
            </a:r>
            <a:r>
              <a:rPr lang="en-GB" sz="1400" dirty="0">
                <a:solidFill>
                  <a:srgbClr val="E0462C"/>
                </a:solidFill>
              </a:rPr>
              <a:t>93% of these are living at home </a:t>
            </a:r>
          </a:p>
          <a:p>
            <a:pPr>
              <a:buFont typeface="Arial" panose="020B0604020202020204" pitchFamily="34" charset="0"/>
              <a:buChar char="•"/>
            </a:pPr>
            <a:r>
              <a:rPr lang="en-GB" dirty="0"/>
              <a:t>It’s </a:t>
            </a:r>
            <a:r>
              <a:rPr lang="en-GB" b="1" dirty="0"/>
              <a:t>all around us </a:t>
            </a:r>
            <a:r>
              <a:rPr lang="en-GB" dirty="0"/>
              <a:t>- </a:t>
            </a:r>
            <a:r>
              <a:rPr lang="en-GB" sz="1400" i="1" dirty="0">
                <a:solidFill>
                  <a:srgbClr val="E0462C"/>
                </a:solidFill>
              </a:rPr>
              <a:t>A third of recent arrivals to hospitals and care homes are already malnourished (or at risk)</a:t>
            </a:r>
          </a:p>
          <a:p>
            <a:pPr>
              <a:buFont typeface="Arial" panose="020B0604020202020204" pitchFamily="34" charset="0"/>
              <a:buChar char="•"/>
            </a:pPr>
            <a:r>
              <a:rPr lang="en-GB" dirty="0"/>
              <a:t>The </a:t>
            </a:r>
            <a:r>
              <a:rPr lang="en-GB" b="1" dirty="0"/>
              <a:t>consequences</a:t>
            </a:r>
            <a:r>
              <a:rPr lang="en-GB" dirty="0"/>
              <a:t> - </a:t>
            </a:r>
            <a:r>
              <a:rPr lang="en-GB" sz="1400" i="1" dirty="0">
                <a:solidFill>
                  <a:srgbClr val="E0462C"/>
                </a:solidFill>
              </a:rPr>
              <a:t>For every 10 days a person over the age of 80 is in hospital they lose 10% of muscle mass</a:t>
            </a:r>
          </a:p>
          <a:p>
            <a:pPr>
              <a:buFont typeface="Arial" panose="020B0604020202020204" pitchFamily="34" charset="0"/>
              <a:buChar char="•"/>
            </a:pPr>
            <a:r>
              <a:rPr lang="en-GB" b="1" dirty="0"/>
              <a:t>It is preventable </a:t>
            </a:r>
            <a:r>
              <a:rPr lang="en-GB" dirty="0"/>
              <a:t>– </a:t>
            </a:r>
            <a:r>
              <a:rPr lang="en-GB" sz="1400" i="1" dirty="0">
                <a:solidFill>
                  <a:srgbClr val="E0462C"/>
                </a:solidFill>
              </a:rPr>
              <a:t>Losing weight is not a natural part of growing old</a:t>
            </a:r>
          </a:p>
          <a:p>
            <a:endParaRPr lang="en-GB" dirty="0"/>
          </a:p>
          <a:p>
            <a:endParaRPr lang="en-GB" dirty="0"/>
          </a:p>
          <a:p>
            <a:endParaRPr lang="en-GB" dirty="0"/>
          </a:p>
          <a:p>
            <a:endParaRPr lang="en-GB" dirty="0"/>
          </a:p>
          <a:p>
            <a:endParaRPr lang="en-GB" dirty="0"/>
          </a:p>
        </p:txBody>
      </p:sp>
      <p:pic>
        <p:nvPicPr>
          <p:cNvPr id="11" name="Picture 10">
            <a:extLst>
              <a:ext uri="{FF2B5EF4-FFF2-40B4-BE49-F238E27FC236}">
                <a16:creationId xmlns:a16="http://schemas.microsoft.com/office/drawing/2014/main" xmlns="" id="{7653FB83-95A4-4EEB-82FC-7B844E0BE61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3568" y="4437112"/>
            <a:ext cx="2047276" cy="1836808"/>
          </a:xfrm>
          <a:prstGeom prst="rect">
            <a:avLst/>
          </a:prstGeom>
        </p:spPr>
      </p:pic>
      <p:pic>
        <p:nvPicPr>
          <p:cNvPr id="12" name="Picture 11">
            <a:extLst>
              <a:ext uri="{FF2B5EF4-FFF2-40B4-BE49-F238E27FC236}">
                <a16:creationId xmlns:a16="http://schemas.microsoft.com/office/drawing/2014/main" xmlns="" id="{8942989B-2B17-47DD-AEB8-2B66C09034A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548364" y="4433780"/>
            <a:ext cx="2047277" cy="1836809"/>
          </a:xfrm>
          <a:prstGeom prst="rect">
            <a:avLst/>
          </a:prstGeom>
        </p:spPr>
      </p:pic>
      <p:pic>
        <p:nvPicPr>
          <p:cNvPr id="13" name="Picture 12">
            <a:extLst>
              <a:ext uri="{FF2B5EF4-FFF2-40B4-BE49-F238E27FC236}">
                <a16:creationId xmlns:a16="http://schemas.microsoft.com/office/drawing/2014/main" xmlns="" id="{CFCDBDFA-6736-4251-96F5-96323FB89C5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413157" y="4433774"/>
            <a:ext cx="1886758" cy="1692792"/>
          </a:xfrm>
          <a:prstGeom prst="rect">
            <a:avLst/>
          </a:prstGeom>
        </p:spPr>
      </p:pic>
    </p:spTree>
    <p:extLst>
      <p:ext uri="{BB962C8B-B14F-4D97-AF65-F5344CB8AC3E}">
        <p14:creationId xmlns:p14="http://schemas.microsoft.com/office/powerpoint/2010/main" xmlns="" val="490733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5DDBFC5-DE49-4E24-83BC-7FFA70F27A94}"/>
              </a:ext>
            </a:extLst>
          </p:cNvPr>
          <p:cNvPicPr>
            <a:picLocks noChangeAspect="1"/>
          </p:cNvPicPr>
          <p:nvPr/>
        </p:nvPicPr>
        <p:blipFill>
          <a:blip r:embed="rId2" cstate="print"/>
          <a:stretch>
            <a:fillRect/>
          </a:stretch>
        </p:blipFill>
        <p:spPr>
          <a:xfrm>
            <a:off x="438150" y="1340773"/>
            <a:ext cx="8267700" cy="5019675"/>
          </a:xfrm>
          <a:prstGeom prst="rect">
            <a:avLst/>
          </a:prstGeom>
        </p:spPr>
      </p:pic>
    </p:spTree>
    <p:extLst>
      <p:ext uri="{BB962C8B-B14F-4D97-AF65-F5344CB8AC3E}">
        <p14:creationId xmlns:p14="http://schemas.microsoft.com/office/powerpoint/2010/main" xmlns="" val="3849256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CB6528-1254-4787-B1B0-BAA0DBBD2DB6}"/>
              </a:ext>
            </a:extLst>
          </p:cNvPr>
          <p:cNvSpPr>
            <a:spLocks noGrp="1"/>
          </p:cNvSpPr>
          <p:nvPr>
            <p:ph type="title"/>
          </p:nvPr>
        </p:nvSpPr>
        <p:spPr/>
        <p:txBody>
          <a:bodyPr/>
          <a:lstStyle/>
          <a:p>
            <a:endParaRPr lang="en-GB"/>
          </a:p>
        </p:txBody>
      </p:sp>
      <p:graphicFrame>
        <p:nvGraphicFramePr>
          <p:cNvPr id="4" name="Content Placeholder 3">
            <a:extLst>
              <a:ext uri="{FF2B5EF4-FFF2-40B4-BE49-F238E27FC236}">
                <a16:creationId xmlns:a16="http://schemas.microsoft.com/office/drawing/2014/main" xmlns="" id="{AD83ACC6-58EA-473A-80CC-46711BA24510}"/>
              </a:ext>
            </a:extLst>
          </p:cNvPr>
          <p:cNvGraphicFramePr>
            <a:graphicFrameLocks noGrp="1"/>
          </p:cNvGraphicFramePr>
          <p:nvPr>
            <p:ph idx="1"/>
            <p:extLst>
              <p:ext uri="{D42A27DB-BD31-4B8C-83A1-F6EECF244321}">
                <p14:modId xmlns:p14="http://schemas.microsoft.com/office/powerpoint/2010/main" xmlns="" val="2682970588"/>
              </p:ext>
            </p:extLst>
          </p:nvPr>
        </p:nvGraphicFramePr>
        <p:xfrm>
          <a:off x="0" y="1484784"/>
          <a:ext cx="8964488"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xmlns="" id="{4D95164A-DC46-4B86-B8F7-78737CED0746}"/>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062424" y="1650356"/>
            <a:ext cx="1758050" cy="1872208"/>
          </a:xfrm>
          <a:prstGeom prst="rect">
            <a:avLst/>
          </a:prstGeom>
        </p:spPr>
      </p:pic>
      <p:pic>
        <p:nvPicPr>
          <p:cNvPr id="1026" name="Picture 2" descr="Image result for elearning">
            <a:extLst>
              <a:ext uri="{FF2B5EF4-FFF2-40B4-BE49-F238E27FC236}">
                <a16:creationId xmlns:a16="http://schemas.microsoft.com/office/drawing/2014/main" xmlns="" id="{D76C7FF8-5F21-4B1B-B352-A60DA2CB5AF0}"/>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323178" y="5180470"/>
            <a:ext cx="2641313" cy="107539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Image result for impact">
            <a:extLst>
              <a:ext uri="{FF2B5EF4-FFF2-40B4-BE49-F238E27FC236}">
                <a16:creationId xmlns:a16="http://schemas.microsoft.com/office/drawing/2014/main" xmlns="" id="{24942752-F294-4295-9B6F-80F7788AF433}"/>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23529" y="1238634"/>
            <a:ext cx="1911317" cy="1990571"/>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Image result for working together">
            <a:extLst>
              <a:ext uri="{FF2B5EF4-FFF2-40B4-BE49-F238E27FC236}">
                <a16:creationId xmlns:a16="http://schemas.microsoft.com/office/drawing/2014/main" xmlns="" id="{BC1D2FD4-353C-495A-B0E6-7E9AF432B91E}"/>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12414" y="4653136"/>
            <a:ext cx="2199349" cy="16495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80767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F8DD26-BCB1-4FFF-90F9-E0CE3D259410}"/>
              </a:ext>
            </a:extLst>
          </p:cNvPr>
          <p:cNvSpPr>
            <a:spLocks noGrp="1"/>
          </p:cNvSpPr>
          <p:nvPr>
            <p:ph type="title"/>
          </p:nvPr>
        </p:nvSpPr>
        <p:spPr/>
        <p:txBody>
          <a:bodyPr/>
          <a:lstStyle/>
          <a:p>
            <a:r>
              <a:rPr lang="en-GB" dirty="0"/>
              <a:t>Brief intervention</a:t>
            </a:r>
          </a:p>
        </p:txBody>
      </p:sp>
      <p:sp>
        <p:nvSpPr>
          <p:cNvPr id="3" name="Content Placeholder 2">
            <a:extLst>
              <a:ext uri="{FF2B5EF4-FFF2-40B4-BE49-F238E27FC236}">
                <a16:creationId xmlns:a16="http://schemas.microsoft.com/office/drawing/2014/main" xmlns="" id="{AB6A12A4-894C-4FF9-BD49-9A1E33C2F26A}"/>
              </a:ext>
            </a:extLst>
          </p:cNvPr>
          <p:cNvSpPr>
            <a:spLocks noGrp="1"/>
          </p:cNvSpPr>
          <p:nvPr>
            <p:ph idx="1"/>
          </p:nvPr>
        </p:nvSpPr>
        <p:spPr>
          <a:xfrm>
            <a:off x="457201" y="3140372"/>
            <a:ext cx="7138988" cy="2520876"/>
          </a:xfrm>
        </p:spPr>
        <p:txBody>
          <a:bodyPr/>
          <a:lstStyle/>
          <a:p>
            <a:endParaRPr lang="en-GB" dirty="0"/>
          </a:p>
        </p:txBody>
      </p:sp>
      <p:pic>
        <p:nvPicPr>
          <p:cNvPr id="4" name="Picture 3">
            <a:extLst>
              <a:ext uri="{FF2B5EF4-FFF2-40B4-BE49-F238E27FC236}">
                <a16:creationId xmlns:a16="http://schemas.microsoft.com/office/drawing/2014/main" xmlns="" id="{C4F32744-861A-4674-8636-207A37D8B1D7}"/>
              </a:ext>
            </a:extLst>
          </p:cNvPr>
          <p:cNvPicPr>
            <a:picLocks noChangeAspect="1"/>
          </p:cNvPicPr>
          <p:nvPr/>
        </p:nvPicPr>
        <p:blipFill>
          <a:blip r:embed="rId2" cstate="print"/>
          <a:stretch>
            <a:fillRect/>
          </a:stretch>
        </p:blipFill>
        <p:spPr>
          <a:xfrm>
            <a:off x="568703" y="2348290"/>
            <a:ext cx="2806795" cy="1762323"/>
          </a:xfrm>
          <a:prstGeom prst="rect">
            <a:avLst/>
          </a:prstGeom>
          <a:ln>
            <a:solidFill>
              <a:schemeClr val="tx1"/>
            </a:solidFill>
          </a:ln>
        </p:spPr>
      </p:pic>
      <p:pic>
        <p:nvPicPr>
          <p:cNvPr id="6" name="Picture 5">
            <a:extLst>
              <a:ext uri="{FF2B5EF4-FFF2-40B4-BE49-F238E27FC236}">
                <a16:creationId xmlns:a16="http://schemas.microsoft.com/office/drawing/2014/main" xmlns="" id="{59095497-1AC9-4084-B86B-B45EBFCB0BE0}"/>
              </a:ext>
            </a:extLst>
          </p:cNvPr>
          <p:cNvPicPr>
            <a:picLocks noChangeAspect="1"/>
          </p:cNvPicPr>
          <p:nvPr/>
        </p:nvPicPr>
        <p:blipFill>
          <a:blip r:embed="rId3" cstate="print"/>
          <a:stretch>
            <a:fillRect/>
          </a:stretch>
        </p:blipFill>
        <p:spPr>
          <a:xfrm>
            <a:off x="5262358" y="1825278"/>
            <a:ext cx="2902550" cy="4071540"/>
          </a:xfrm>
          <a:prstGeom prst="rect">
            <a:avLst/>
          </a:prstGeom>
          <a:ln>
            <a:solidFill>
              <a:schemeClr val="tx1"/>
            </a:solidFill>
          </a:ln>
        </p:spPr>
      </p:pic>
      <p:pic>
        <p:nvPicPr>
          <p:cNvPr id="7" name="Picture 6">
            <a:extLst>
              <a:ext uri="{FF2B5EF4-FFF2-40B4-BE49-F238E27FC236}">
                <a16:creationId xmlns:a16="http://schemas.microsoft.com/office/drawing/2014/main" xmlns="" id="{A7FBA575-164E-4E10-A19A-CE06858F5D5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91547" y="2606599"/>
            <a:ext cx="1169736" cy="1245692"/>
          </a:xfrm>
          <a:prstGeom prst="rect">
            <a:avLst/>
          </a:prstGeom>
        </p:spPr>
      </p:pic>
      <p:pic>
        <p:nvPicPr>
          <p:cNvPr id="2054" name="Picture 6" descr="Image result for red flag">
            <a:extLst>
              <a:ext uri="{FF2B5EF4-FFF2-40B4-BE49-F238E27FC236}">
                <a16:creationId xmlns:a16="http://schemas.microsoft.com/office/drawing/2014/main" xmlns="" id="{A159473B-9B0A-4668-9718-9EA2AC402F99}"/>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979715" y="4704513"/>
            <a:ext cx="1295747" cy="129574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a:extLst>
              <a:ext uri="{FF2B5EF4-FFF2-40B4-BE49-F238E27FC236}">
                <a16:creationId xmlns:a16="http://schemas.microsoft.com/office/drawing/2014/main" xmlns="" id="{646BD621-90A0-4925-9193-E8F18679EF8F}"/>
              </a:ext>
            </a:extLst>
          </p:cNvPr>
          <p:cNvSpPr/>
          <p:nvPr/>
        </p:nvSpPr>
        <p:spPr>
          <a:xfrm>
            <a:off x="115239" y="4936887"/>
            <a:ext cx="2206439" cy="830997"/>
          </a:xfrm>
          <a:prstGeom prst="rect">
            <a:avLst/>
          </a:prstGeom>
          <a:noFill/>
        </p:spPr>
        <p:txBody>
          <a:bodyPr wrap="square" lIns="91440" tIns="45720" rIns="91440" bIns="45720">
            <a:spAutoFit/>
          </a:bodyPr>
          <a:lstStyle/>
          <a:p>
            <a:pPr algn="ctr" defTabSz="914400"/>
            <a:r>
              <a:rPr lang="en-US" sz="2400" dirty="0">
                <a:ln w="0"/>
                <a:solidFill>
                  <a:srgbClr val="000000"/>
                </a:solidFill>
                <a:effectLst>
                  <a:outerShdw blurRad="38100" dist="19050" dir="2700000" algn="tl" rotWithShape="0">
                    <a:srgbClr val="000000">
                      <a:alpha val="40000"/>
                    </a:srgbClr>
                  </a:outerShdw>
                </a:effectLst>
              </a:rPr>
              <a:t>Red flag questions</a:t>
            </a:r>
          </a:p>
        </p:txBody>
      </p:sp>
    </p:spTree>
    <p:extLst>
      <p:ext uri="{BB962C8B-B14F-4D97-AF65-F5344CB8AC3E}">
        <p14:creationId xmlns:p14="http://schemas.microsoft.com/office/powerpoint/2010/main" xmlns="" val="3886378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6D24AD5-4737-4568-9D6E-266891F331F0}"/>
              </a:ext>
            </a:extLst>
          </p:cNvPr>
          <p:cNvSpPr>
            <a:spLocks noGrp="1"/>
          </p:cNvSpPr>
          <p:nvPr>
            <p:ph idx="1"/>
          </p:nvPr>
        </p:nvSpPr>
        <p:spPr>
          <a:xfrm>
            <a:off x="323528" y="1844824"/>
            <a:ext cx="2376264" cy="2376264"/>
          </a:xfrm>
        </p:spPr>
        <p:txBody>
          <a:bodyPr/>
          <a:lstStyle/>
          <a:p>
            <a:pPr>
              <a:buFont typeface="Arial" panose="020B0604020202020204" pitchFamily="34" charset="0"/>
              <a:buChar char="•"/>
            </a:pPr>
            <a:r>
              <a:rPr lang="en-GB" dirty="0"/>
              <a:t>Dietetics</a:t>
            </a:r>
          </a:p>
          <a:p>
            <a:pPr>
              <a:buFont typeface="Arial" panose="020B0604020202020204" pitchFamily="34" charset="0"/>
              <a:buChar char="•"/>
            </a:pPr>
            <a:r>
              <a:rPr lang="en-GB" dirty="0"/>
              <a:t>Public health</a:t>
            </a:r>
          </a:p>
          <a:p>
            <a:pPr>
              <a:buFont typeface="Arial" panose="020B0604020202020204" pitchFamily="34" charset="0"/>
              <a:buChar char="•"/>
            </a:pPr>
            <a:r>
              <a:rPr lang="en-GB" dirty="0"/>
              <a:t>Primary care</a:t>
            </a:r>
          </a:p>
          <a:p>
            <a:pPr>
              <a:buFont typeface="Arial" panose="020B0604020202020204" pitchFamily="34" charset="0"/>
              <a:buChar char="•"/>
            </a:pPr>
            <a:r>
              <a:rPr lang="en-GB" dirty="0"/>
              <a:t>CCG</a:t>
            </a:r>
          </a:p>
          <a:p>
            <a:pPr>
              <a:buFont typeface="Arial" panose="020B0604020202020204" pitchFamily="34" charset="0"/>
              <a:buChar char="•"/>
            </a:pPr>
            <a:r>
              <a:rPr lang="en-GB" dirty="0"/>
              <a:t>Pharmacists</a:t>
            </a:r>
          </a:p>
          <a:p>
            <a:pPr>
              <a:buFont typeface="Arial" panose="020B0604020202020204" pitchFamily="34" charset="0"/>
              <a:buChar char="•"/>
            </a:pPr>
            <a:r>
              <a:rPr lang="en-GB" dirty="0"/>
              <a:t>SALT</a:t>
            </a:r>
          </a:p>
          <a:p>
            <a:pPr>
              <a:buFont typeface="Arial" panose="020B0604020202020204" pitchFamily="34" charset="0"/>
              <a:buChar char="•"/>
            </a:pPr>
            <a:r>
              <a:rPr lang="en-GB" dirty="0"/>
              <a:t>Secondary care</a:t>
            </a:r>
          </a:p>
        </p:txBody>
      </p:sp>
      <p:sp>
        <p:nvSpPr>
          <p:cNvPr id="4" name="Content Placeholder 2">
            <a:extLst>
              <a:ext uri="{FF2B5EF4-FFF2-40B4-BE49-F238E27FC236}">
                <a16:creationId xmlns:a16="http://schemas.microsoft.com/office/drawing/2014/main" xmlns="" id="{93C3C690-8DA6-4209-8872-796A6842CA51}"/>
              </a:ext>
            </a:extLst>
          </p:cNvPr>
          <p:cNvSpPr txBox="1">
            <a:spLocks/>
          </p:cNvSpPr>
          <p:nvPr/>
        </p:nvSpPr>
        <p:spPr bwMode="auto">
          <a:xfrm>
            <a:off x="2843811" y="1844824"/>
            <a:ext cx="3976561" cy="4464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a:solidFill>
                  <a:srgbClr val="2D2F93"/>
                </a:solidFill>
                <a:latin typeface="+mn-lt"/>
                <a:ea typeface="+mn-ea"/>
                <a:cs typeface="+mn-cs"/>
              </a:defRPr>
            </a:lvl1pPr>
            <a:lvl2pPr marL="828675" indent="-285750" algn="l" rtl="0" eaLnBrk="1" fontAlgn="base" hangingPunct="1">
              <a:spcBef>
                <a:spcPct val="20000"/>
              </a:spcBef>
              <a:spcAft>
                <a:spcPct val="0"/>
              </a:spcAft>
              <a:defRPr>
                <a:solidFill>
                  <a:srgbClr val="2D2F93"/>
                </a:solidFill>
                <a:latin typeface="+mn-lt"/>
              </a:defRPr>
            </a:lvl2pPr>
            <a:lvl3pPr marL="1236663" indent="-228600" algn="l" rtl="0" eaLnBrk="1" fontAlgn="base" hangingPunct="1">
              <a:spcBef>
                <a:spcPct val="20000"/>
              </a:spcBef>
              <a:spcAft>
                <a:spcPct val="0"/>
              </a:spcAft>
              <a:defRPr>
                <a:solidFill>
                  <a:srgbClr val="2D2F93"/>
                </a:solidFill>
                <a:latin typeface="+mn-lt"/>
              </a:defRPr>
            </a:lvl3pPr>
            <a:lvl4pPr marL="1644650" indent="-228600" algn="l" rtl="0" eaLnBrk="1" fontAlgn="base" hangingPunct="1">
              <a:spcBef>
                <a:spcPct val="20000"/>
              </a:spcBef>
              <a:spcAft>
                <a:spcPct val="0"/>
              </a:spcAft>
              <a:defRPr>
                <a:solidFill>
                  <a:srgbClr val="2D2F93"/>
                </a:solidFill>
                <a:latin typeface="+mn-lt"/>
              </a:defRPr>
            </a:lvl4pPr>
            <a:lvl5pPr marL="2057400" indent="-228600" algn="l" rtl="0" eaLnBrk="1" fontAlgn="base" hangingPunct="1">
              <a:spcBef>
                <a:spcPct val="20000"/>
              </a:spcBef>
              <a:spcAft>
                <a:spcPct val="0"/>
              </a:spcAft>
              <a:defRPr>
                <a:solidFill>
                  <a:srgbClr val="2D2F93"/>
                </a:solidFill>
                <a:latin typeface="+mn-lt"/>
              </a:defRPr>
            </a:lvl5pPr>
            <a:lvl6pPr marL="2514600" indent="-228600" algn="l" rtl="0" eaLnBrk="1" fontAlgn="base" hangingPunct="1">
              <a:spcBef>
                <a:spcPct val="20000"/>
              </a:spcBef>
              <a:spcAft>
                <a:spcPct val="0"/>
              </a:spcAft>
              <a:defRPr>
                <a:solidFill>
                  <a:srgbClr val="2D2F93"/>
                </a:solidFill>
                <a:latin typeface="+mn-lt"/>
              </a:defRPr>
            </a:lvl6pPr>
            <a:lvl7pPr marL="2971800" indent="-228600" algn="l" rtl="0" eaLnBrk="1" fontAlgn="base" hangingPunct="1">
              <a:spcBef>
                <a:spcPct val="20000"/>
              </a:spcBef>
              <a:spcAft>
                <a:spcPct val="0"/>
              </a:spcAft>
              <a:defRPr>
                <a:solidFill>
                  <a:srgbClr val="2D2F93"/>
                </a:solidFill>
                <a:latin typeface="+mn-lt"/>
              </a:defRPr>
            </a:lvl7pPr>
            <a:lvl8pPr marL="3429000" indent="-228600" algn="l" rtl="0" eaLnBrk="1" fontAlgn="base" hangingPunct="1">
              <a:spcBef>
                <a:spcPct val="20000"/>
              </a:spcBef>
              <a:spcAft>
                <a:spcPct val="0"/>
              </a:spcAft>
              <a:defRPr>
                <a:solidFill>
                  <a:srgbClr val="2D2F93"/>
                </a:solidFill>
                <a:latin typeface="+mn-lt"/>
              </a:defRPr>
            </a:lvl8pPr>
            <a:lvl9pPr marL="3886200" indent="-228600" algn="l" rtl="0" eaLnBrk="1" fontAlgn="base" hangingPunct="1">
              <a:spcBef>
                <a:spcPct val="20000"/>
              </a:spcBef>
              <a:spcAft>
                <a:spcPct val="0"/>
              </a:spcAft>
              <a:defRPr>
                <a:solidFill>
                  <a:srgbClr val="2D2F93"/>
                </a:solidFill>
                <a:latin typeface="+mn-lt"/>
              </a:defRPr>
            </a:lvl9pPr>
          </a:lstStyle>
          <a:p>
            <a:pPr defTabSz="914400">
              <a:buFont typeface="Arial" panose="020B0604020202020204" pitchFamily="34" charset="0"/>
              <a:buChar char="•"/>
            </a:pPr>
            <a:r>
              <a:rPr lang="en-GB" dirty="0"/>
              <a:t>Oral health</a:t>
            </a:r>
          </a:p>
          <a:p>
            <a:pPr defTabSz="914400">
              <a:buFont typeface="Arial" panose="020B0604020202020204" pitchFamily="34" charset="0"/>
              <a:buChar char="•"/>
            </a:pPr>
            <a:r>
              <a:rPr lang="en-GB" kern="0" dirty="0"/>
              <a:t>Adult social care</a:t>
            </a:r>
          </a:p>
          <a:p>
            <a:pPr defTabSz="914400">
              <a:buFont typeface="Arial" panose="020B0604020202020204" pitchFamily="34" charset="0"/>
              <a:buChar char="•"/>
            </a:pPr>
            <a:r>
              <a:rPr lang="en-GB" kern="0" dirty="0"/>
              <a:t>GM Fire and Rescue Service</a:t>
            </a:r>
          </a:p>
          <a:p>
            <a:pPr defTabSz="914400">
              <a:buFont typeface="Arial" panose="020B0604020202020204" pitchFamily="34" charset="0"/>
              <a:buChar char="•"/>
            </a:pPr>
            <a:r>
              <a:rPr lang="en-GB" kern="0" dirty="0"/>
              <a:t>Voluntary sector organisations</a:t>
            </a:r>
          </a:p>
          <a:p>
            <a:pPr defTabSz="914400">
              <a:buFont typeface="Arial" panose="020B0604020202020204" pitchFamily="34" charset="0"/>
              <a:buChar char="•"/>
            </a:pPr>
            <a:r>
              <a:rPr lang="en-GB" kern="0" dirty="0"/>
              <a:t>Day care</a:t>
            </a:r>
          </a:p>
          <a:p>
            <a:pPr defTabSz="914400">
              <a:buFont typeface="Arial" panose="020B0604020202020204" pitchFamily="34" charset="0"/>
              <a:buChar char="•"/>
            </a:pPr>
            <a:r>
              <a:rPr lang="en-GB" kern="0" dirty="0"/>
              <a:t>Care homes</a:t>
            </a:r>
          </a:p>
          <a:p>
            <a:pPr defTabSz="914400">
              <a:buFont typeface="Arial" panose="020B0604020202020204" pitchFamily="34" charset="0"/>
              <a:buChar char="•"/>
            </a:pPr>
            <a:r>
              <a:rPr lang="en-GB" kern="0" dirty="0"/>
              <a:t>Home care agencies</a:t>
            </a:r>
          </a:p>
        </p:txBody>
      </p:sp>
      <p:sp>
        <p:nvSpPr>
          <p:cNvPr id="5" name="Content Placeholder 2">
            <a:extLst>
              <a:ext uri="{FF2B5EF4-FFF2-40B4-BE49-F238E27FC236}">
                <a16:creationId xmlns:a16="http://schemas.microsoft.com/office/drawing/2014/main" xmlns="" id="{6BB3C6CA-4FA7-47CE-9F48-9785D78FD079}"/>
              </a:ext>
            </a:extLst>
          </p:cNvPr>
          <p:cNvSpPr txBox="1">
            <a:spLocks/>
          </p:cNvSpPr>
          <p:nvPr/>
        </p:nvSpPr>
        <p:spPr bwMode="auto">
          <a:xfrm>
            <a:off x="503550" y="4221088"/>
            <a:ext cx="8136904" cy="2088232"/>
          </a:xfrm>
          <a:prstGeom prst="rect">
            <a:avLst/>
          </a:pr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a:solidFill>
                  <a:srgbClr val="2D2F93"/>
                </a:solidFill>
                <a:latin typeface="+mn-lt"/>
                <a:ea typeface="+mn-ea"/>
                <a:cs typeface="+mn-cs"/>
              </a:defRPr>
            </a:lvl1pPr>
            <a:lvl2pPr marL="828675" indent="-285750" algn="l" rtl="0" eaLnBrk="1" fontAlgn="base" hangingPunct="1">
              <a:spcBef>
                <a:spcPct val="20000"/>
              </a:spcBef>
              <a:spcAft>
                <a:spcPct val="0"/>
              </a:spcAft>
              <a:defRPr>
                <a:solidFill>
                  <a:srgbClr val="2D2F93"/>
                </a:solidFill>
                <a:latin typeface="+mn-lt"/>
              </a:defRPr>
            </a:lvl2pPr>
            <a:lvl3pPr marL="1236663" indent="-228600" algn="l" rtl="0" eaLnBrk="1" fontAlgn="base" hangingPunct="1">
              <a:spcBef>
                <a:spcPct val="20000"/>
              </a:spcBef>
              <a:spcAft>
                <a:spcPct val="0"/>
              </a:spcAft>
              <a:defRPr>
                <a:solidFill>
                  <a:srgbClr val="2D2F93"/>
                </a:solidFill>
                <a:latin typeface="+mn-lt"/>
              </a:defRPr>
            </a:lvl3pPr>
            <a:lvl4pPr marL="1644650" indent="-228600" algn="l" rtl="0" eaLnBrk="1" fontAlgn="base" hangingPunct="1">
              <a:spcBef>
                <a:spcPct val="20000"/>
              </a:spcBef>
              <a:spcAft>
                <a:spcPct val="0"/>
              </a:spcAft>
              <a:defRPr>
                <a:solidFill>
                  <a:srgbClr val="2D2F93"/>
                </a:solidFill>
                <a:latin typeface="+mn-lt"/>
              </a:defRPr>
            </a:lvl4pPr>
            <a:lvl5pPr marL="2057400" indent="-228600" algn="l" rtl="0" eaLnBrk="1" fontAlgn="base" hangingPunct="1">
              <a:spcBef>
                <a:spcPct val="20000"/>
              </a:spcBef>
              <a:spcAft>
                <a:spcPct val="0"/>
              </a:spcAft>
              <a:defRPr>
                <a:solidFill>
                  <a:srgbClr val="2D2F93"/>
                </a:solidFill>
                <a:latin typeface="+mn-lt"/>
              </a:defRPr>
            </a:lvl5pPr>
            <a:lvl6pPr marL="2514600" indent="-228600" algn="l" rtl="0" eaLnBrk="1" fontAlgn="base" hangingPunct="1">
              <a:spcBef>
                <a:spcPct val="20000"/>
              </a:spcBef>
              <a:spcAft>
                <a:spcPct val="0"/>
              </a:spcAft>
              <a:defRPr>
                <a:solidFill>
                  <a:srgbClr val="2D2F93"/>
                </a:solidFill>
                <a:latin typeface="+mn-lt"/>
              </a:defRPr>
            </a:lvl6pPr>
            <a:lvl7pPr marL="2971800" indent="-228600" algn="l" rtl="0" eaLnBrk="1" fontAlgn="base" hangingPunct="1">
              <a:spcBef>
                <a:spcPct val="20000"/>
              </a:spcBef>
              <a:spcAft>
                <a:spcPct val="0"/>
              </a:spcAft>
              <a:defRPr>
                <a:solidFill>
                  <a:srgbClr val="2D2F93"/>
                </a:solidFill>
                <a:latin typeface="+mn-lt"/>
              </a:defRPr>
            </a:lvl7pPr>
            <a:lvl8pPr marL="3429000" indent="-228600" algn="l" rtl="0" eaLnBrk="1" fontAlgn="base" hangingPunct="1">
              <a:spcBef>
                <a:spcPct val="20000"/>
              </a:spcBef>
              <a:spcAft>
                <a:spcPct val="0"/>
              </a:spcAft>
              <a:defRPr>
                <a:solidFill>
                  <a:srgbClr val="2D2F93"/>
                </a:solidFill>
                <a:latin typeface="+mn-lt"/>
              </a:defRPr>
            </a:lvl8pPr>
            <a:lvl9pPr marL="3886200" indent="-228600" algn="l" rtl="0" eaLnBrk="1" fontAlgn="base" hangingPunct="1">
              <a:spcBef>
                <a:spcPct val="20000"/>
              </a:spcBef>
              <a:spcAft>
                <a:spcPct val="0"/>
              </a:spcAft>
              <a:defRPr>
                <a:solidFill>
                  <a:srgbClr val="2D2F93"/>
                </a:solidFill>
                <a:latin typeface="+mn-lt"/>
              </a:defRPr>
            </a:lvl9pPr>
          </a:lstStyle>
          <a:p>
            <a:pPr marL="0" indent="0" defTabSz="914400"/>
            <a:r>
              <a:rPr lang="en-GB" kern="0" dirty="0">
                <a:solidFill>
                  <a:srgbClr val="FFFFFF"/>
                </a:solidFill>
              </a:rPr>
              <a:t>Engagement and support from the organisations above aims to:</a:t>
            </a:r>
          </a:p>
          <a:p>
            <a:pPr marL="285750" indent="-285750" defTabSz="914400">
              <a:buFont typeface="Arial" panose="020B0604020202020204" pitchFamily="34" charset="0"/>
              <a:buChar char="•"/>
            </a:pPr>
            <a:r>
              <a:rPr lang="en-GB" kern="0" dirty="0">
                <a:solidFill>
                  <a:srgbClr val="FFFFFF"/>
                </a:solidFill>
              </a:rPr>
              <a:t>Raise awareness</a:t>
            </a:r>
          </a:p>
          <a:p>
            <a:pPr marL="285750" indent="-285750" defTabSz="914400">
              <a:buFont typeface="Arial" panose="020B0604020202020204" pitchFamily="34" charset="0"/>
              <a:buChar char="•"/>
            </a:pPr>
            <a:r>
              <a:rPr lang="en-GB" kern="0" dirty="0">
                <a:solidFill>
                  <a:srgbClr val="FFFFFF"/>
                </a:solidFill>
              </a:rPr>
              <a:t>Embed the use of the Paperweight Armband assessments</a:t>
            </a:r>
          </a:p>
          <a:p>
            <a:pPr marL="285750" indent="-285750" defTabSz="914400">
              <a:buFont typeface="Arial" panose="020B0604020202020204" pitchFamily="34" charset="0"/>
              <a:buChar char="•"/>
            </a:pPr>
            <a:r>
              <a:rPr lang="en-GB" kern="0" dirty="0">
                <a:solidFill>
                  <a:srgbClr val="FFFFFF"/>
                </a:solidFill>
              </a:rPr>
              <a:t>Share good practice</a:t>
            </a:r>
          </a:p>
          <a:p>
            <a:pPr marL="285750" indent="-285750" defTabSz="914400">
              <a:buFont typeface="Arial" panose="020B0604020202020204" pitchFamily="34" charset="0"/>
              <a:buChar char="•"/>
            </a:pPr>
            <a:r>
              <a:rPr lang="en-GB" kern="0" dirty="0">
                <a:solidFill>
                  <a:srgbClr val="FFFFFF"/>
                </a:solidFill>
              </a:rPr>
              <a:t>Identify creative and collaborative ways to improve nutrition and hydration for older adults</a:t>
            </a:r>
          </a:p>
        </p:txBody>
      </p:sp>
      <p:sp>
        <p:nvSpPr>
          <p:cNvPr id="6" name="Content Placeholder 2">
            <a:extLst>
              <a:ext uri="{FF2B5EF4-FFF2-40B4-BE49-F238E27FC236}">
                <a16:creationId xmlns:a16="http://schemas.microsoft.com/office/drawing/2014/main" xmlns="" id="{6A8C11E4-66DB-4F78-90F1-8A57275FC104}"/>
              </a:ext>
            </a:extLst>
          </p:cNvPr>
          <p:cNvSpPr txBox="1">
            <a:spLocks/>
          </p:cNvSpPr>
          <p:nvPr/>
        </p:nvSpPr>
        <p:spPr bwMode="auto">
          <a:xfrm>
            <a:off x="6542279" y="1772816"/>
            <a:ext cx="2376264" cy="2376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a:solidFill>
                  <a:srgbClr val="2D2F93"/>
                </a:solidFill>
                <a:latin typeface="+mn-lt"/>
                <a:ea typeface="+mn-ea"/>
                <a:cs typeface="+mn-cs"/>
              </a:defRPr>
            </a:lvl1pPr>
            <a:lvl2pPr marL="828675" indent="-285750" algn="l" rtl="0" eaLnBrk="1" fontAlgn="base" hangingPunct="1">
              <a:spcBef>
                <a:spcPct val="20000"/>
              </a:spcBef>
              <a:spcAft>
                <a:spcPct val="0"/>
              </a:spcAft>
              <a:defRPr>
                <a:solidFill>
                  <a:srgbClr val="2D2F93"/>
                </a:solidFill>
                <a:latin typeface="+mn-lt"/>
              </a:defRPr>
            </a:lvl2pPr>
            <a:lvl3pPr marL="1236663" indent="-228600" algn="l" rtl="0" eaLnBrk="1" fontAlgn="base" hangingPunct="1">
              <a:spcBef>
                <a:spcPct val="20000"/>
              </a:spcBef>
              <a:spcAft>
                <a:spcPct val="0"/>
              </a:spcAft>
              <a:defRPr>
                <a:solidFill>
                  <a:srgbClr val="2D2F93"/>
                </a:solidFill>
                <a:latin typeface="+mn-lt"/>
              </a:defRPr>
            </a:lvl3pPr>
            <a:lvl4pPr marL="1644650" indent="-228600" algn="l" rtl="0" eaLnBrk="1" fontAlgn="base" hangingPunct="1">
              <a:spcBef>
                <a:spcPct val="20000"/>
              </a:spcBef>
              <a:spcAft>
                <a:spcPct val="0"/>
              </a:spcAft>
              <a:defRPr>
                <a:solidFill>
                  <a:srgbClr val="2D2F93"/>
                </a:solidFill>
                <a:latin typeface="+mn-lt"/>
              </a:defRPr>
            </a:lvl4pPr>
            <a:lvl5pPr marL="2057400" indent="-228600" algn="l" rtl="0" eaLnBrk="1" fontAlgn="base" hangingPunct="1">
              <a:spcBef>
                <a:spcPct val="20000"/>
              </a:spcBef>
              <a:spcAft>
                <a:spcPct val="0"/>
              </a:spcAft>
              <a:defRPr>
                <a:solidFill>
                  <a:srgbClr val="2D2F93"/>
                </a:solidFill>
                <a:latin typeface="+mn-lt"/>
              </a:defRPr>
            </a:lvl5pPr>
            <a:lvl6pPr marL="2514600" indent="-228600" algn="l" rtl="0" eaLnBrk="1" fontAlgn="base" hangingPunct="1">
              <a:spcBef>
                <a:spcPct val="20000"/>
              </a:spcBef>
              <a:spcAft>
                <a:spcPct val="0"/>
              </a:spcAft>
              <a:defRPr>
                <a:solidFill>
                  <a:srgbClr val="2D2F93"/>
                </a:solidFill>
                <a:latin typeface="+mn-lt"/>
              </a:defRPr>
            </a:lvl6pPr>
            <a:lvl7pPr marL="2971800" indent="-228600" algn="l" rtl="0" eaLnBrk="1" fontAlgn="base" hangingPunct="1">
              <a:spcBef>
                <a:spcPct val="20000"/>
              </a:spcBef>
              <a:spcAft>
                <a:spcPct val="0"/>
              </a:spcAft>
              <a:defRPr>
                <a:solidFill>
                  <a:srgbClr val="2D2F93"/>
                </a:solidFill>
                <a:latin typeface="+mn-lt"/>
              </a:defRPr>
            </a:lvl7pPr>
            <a:lvl8pPr marL="3429000" indent="-228600" algn="l" rtl="0" eaLnBrk="1" fontAlgn="base" hangingPunct="1">
              <a:spcBef>
                <a:spcPct val="20000"/>
              </a:spcBef>
              <a:spcAft>
                <a:spcPct val="0"/>
              </a:spcAft>
              <a:defRPr>
                <a:solidFill>
                  <a:srgbClr val="2D2F93"/>
                </a:solidFill>
                <a:latin typeface="+mn-lt"/>
              </a:defRPr>
            </a:lvl8pPr>
            <a:lvl9pPr marL="3886200" indent="-228600" algn="l" rtl="0" eaLnBrk="1" fontAlgn="base" hangingPunct="1">
              <a:spcBef>
                <a:spcPct val="20000"/>
              </a:spcBef>
              <a:spcAft>
                <a:spcPct val="0"/>
              </a:spcAft>
              <a:defRPr>
                <a:solidFill>
                  <a:srgbClr val="2D2F93"/>
                </a:solidFill>
                <a:latin typeface="+mn-lt"/>
              </a:defRPr>
            </a:lvl9pPr>
          </a:lstStyle>
          <a:p>
            <a:pPr defTabSz="914400">
              <a:buFont typeface="Arial" panose="020B0604020202020204" pitchFamily="34" charset="0"/>
              <a:buChar char="•"/>
            </a:pPr>
            <a:r>
              <a:rPr lang="en-GB" kern="0" dirty="0"/>
              <a:t>Housing providers</a:t>
            </a:r>
          </a:p>
          <a:p>
            <a:pPr defTabSz="914400">
              <a:buFont typeface="Arial" panose="020B0604020202020204" pitchFamily="34" charset="0"/>
              <a:buChar char="•"/>
            </a:pPr>
            <a:r>
              <a:rPr lang="en-GB" kern="0" dirty="0"/>
              <a:t>TPA</a:t>
            </a:r>
          </a:p>
          <a:p>
            <a:pPr defTabSz="914400">
              <a:buFont typeface="Arial" panose="020B0604020202020204" pitchFamily="34" charset="0"/>
              <a:buChar char="•"/>
            </a:pPr>
            <a:r>
              <a:rPr lang="en-GB" kern="0" dirty="0"/>
              <a:t>Citizens Advice Bureau</a:t>
            </a:r>
          </a:p>
          <a:p>
            <a:pPr defTabSz="914400">
              <a:buFont typeface="Arial" panose="020B0604020202020204" pitchFamily="34" charset="0"/>
              <a:buChar char="•"/>
            </a:pPr>
            <a:r>
              <a:rPr lang="en-GB" kern="0" dirty="0"/>
              <a:t>Food banks</a:t>
            </a:r>
          </a:p>
          <a:p>
            <a:pPr defTabSz="914400">
              <a:buFont typeface="Arial" panose="020B0604020202020204" pitchFamily="34" charset="0"/>
              <a:buChar char="•"/>
            </a:pPr>
            <a:endParaRPr lang="en-GB" kern="0" dirty="0"/>
          </a:p>
        </p:txBody>
      </p:sp>
      <p:sp>
        <p:nvSpPr>
          <p:cNvPr id="9" name="Title 1">
            <a:extLst>
              <a:ext uri="{FF2B5EF4-FFF2-40B4-BE49-F238E27FC236}">
                <a16:creationId xmlns:a16="http://schemas.microsoft.com/office/drawing/2014/main" xmlns="" id="{10855795-E968-46DB-95D9-A753829F8639}"/>
              </a:ext>
            </a:extLst>
          </p:cNvPr>
          <p:cNvSpPr txBox="1">
            <a:spLocks/>
          </p:cNvSpPr>
          <p:nvPr/>
        </p:nvSpPr>
        <p:spPr>
          <a:xfrm>
            <a:off x="323529" y="1205856"/>
            <a:ext cx="8568952" cy="889000"/>
          </a:xfrm>
          <a:prstGeom prst="rect">
            <a:avLst/>
          </a:prstGeom>
        </p:spPr>
        <p:txBody>
          <a:bodyPr/>
          <a:lstStyle>
            <a:lvl1pPr algn="l" rtl="0" eaLnBrk="1" fontAlgn="base" hangingPunct="1">
              <a:spcBef>
                <a:spcPct val="0"/>
              </a:spcBef>
              <a:spcAft>
                <a:spcPct val="0"/>
              </a:spcAft>
              <a:defRPr sz="2800" b="1">
                <a:solidFill>
                  <a:srgbClr val="2D2F93"/>
                </a:solidFill>
                <a:latin typeface="+mj-lt"/>
                <a:ea typeface="+mj-ea"/>
                <a:cs typeface="+mj-cs"/>
              </a:defRPr>
            </a:lvl1pPr>
            <a:lvl2pPr algn="l" rtl="0" eaLnBrk="1" fontAlgn="base" hangingPunct="1">
              <a:spcBef>
                <a:spcPct val="0"/>
              </a:spcBef>
              <a:spcAft>
                <a:spcPct val="0"/>
              </a:spcAft>
              <a:defRPr sz="2800">
                <a:solidFill>
                  <a:srgbClr val="2D2F93"/>
                </a:solidFill>
                <a:latin typeface="Arial" charset="0"/>
              </a:defRPr>
            </a:lvl2pPr>
            <a:lvl3pPr algn="l" rtl="0" eaLnBrk="1" fontAlgn="base" hangingPunct="1">
              <a:spcBef>
                <a:spcPct val="0"/>
              </a:spcBef>
              <a:spcAft>
                <a:spcPct val="0"/>
              </a:spcAft>
              <a:defRPr sz="2800">
                <a:solidFill>
                  <a:srgbClr val="2D2F93"/>
                </a:solidFill>
                <a:latin typeface="Arial" charset="0"/>
              </a:defRPr>
            </a:lvl3pPr>
            <a:lvl4pPr algn="l" rtl="0" eaLnBrk="1" fontAlgn="base" hangingPunct="1">
              <a:spcBef>
                <a:spcPct val="0"/>
              </a:spcBef>
              <a:spcAft>
                <a:spcPct val="0"/>
              </a:spcAft>
              <a:defRPr sz="2800">
                <a:solidFill>
                  <a:srgbClr val="2D2F93"/>
                </a:solidFill>
                <a:latin typeface="Arial" charset="0"/>
              </a:defRPr>
            </a:lvl4pPr>
            <a:lvl5pPr algn="l" rtl="0" eaLnBrk="1" fontAlgn="base" hangingPunct="1">
              <a:spcBef>
                <a:spcPct val="0"/>
              </a:spcBef>
              <a:spcAft>
                <a:spcPct val="0"/>
              </a:spcAft>
              <a:defRPr sz="2800">
                <a:solidFill>
                  <a:srgbClr val="2D2F93"/>
                </a:solidFill>
                <a:latin typeface="Arial" charset="0"/>
              </a:defRPr>
            </a:lvl5pPr>
            <a:lvl6pPr marL="457200" algn="l" rtl="0" eaLnBrk="1" fontAlgn="base" hangingPunct="1">
              <a:spcBef>
                <a:spcPct val="0"/>
              </a:spcBef>
              <a:spcAft>
                <a:spcPct val="0"/>
              </a:spcAft>
              <a:defRPr sz="2800">
                <a:solidFill>
                  <a:srgbClr val="2D2F93"/>
                </a:solidFill>
                <a:latin typeface="Arial" charset="0"/>
              </a:defRPr>
            </a:lvl6pPr>
            <a:lvl7pPr marL="914400" algn="l" rtl="0" eaLnBrk="1" fontAlgn="base" hangingPunct="1">
              <a:spcBef>
                <a:spcPct val="0"/>
              </a:spcBef>
              <a:spcAft>
                <a:spcPct val="0"/>
              </a:spcAft>
              <a:defRPr sz="2800">
                <a:solidFill>
                  <a:srgbClr val="2D2F93"/>
                </a:solidFill>
                <a:latin typeface="Arial" charset="0"/>
              </a:defRPr>
            </a:lvl7pPr>
            <a:lvl8pPr marL="1371600" algn="l" rtl="0" eaLnBrk="1" fontAlgn="base" hangingPunct="1">
              <a:spcBef>
                <a:spcPct val="0"/>
              </a:spcBef>
              <a:spcAft>
                <a:spcPct val="0"/>
              </a:spcAft>
              <a:defRPr sz="2800">
                <a:solidFill>
                  <a:srgbClr val="2D2F93"/>
                </a:solidFill>
                <a:latin typeface="Arial" charset="0"/>
              </a:defRPr>
            </a:lvl8pPr>
            <a:lvl9pPr marL="1828800" algn="l" rtl="0" eaLnBrk="1" fontAlgn="base" hangingPunct="1">
              <a:spcBef>
                <a:spcPct val="0"/>
              </a:spcBef>
              <a:spcAft>
                <a:spcPct val="0"/>
              </a:spcAft>
              <a:defRPr sz="2800">
                <a:solidFill>
                  <a:srgbClr val="2D2F93"/>
                </a:solidFill>
                <a:latin typeface="Arial" charset="0"/>
              </a:defRPr>
            </a:lvl9pPr>
          </a:lstStyle>
          <a:p>
            <a:pPr defTabSz="914400"/>
            <a:r>
              <a:rPr lang="en-GB" kern="0"/>
              <a:t>Implementation – Integration with local services</a:t>
            </a:r>
            <a:endParaRPr lang="en-GB" kern="0" dirty="0"/>
          </a:p>
        </p:txBody>
      </p:sp>
    </p:spTree>
    <p:extLst>
      <p:ext uri="{BB962C8B-B14F-4D97-AF65-F5344CB8AC3E}">
        <p14:creationId xmlns:p14="http://schemas.microsoft.com/office/powerpoint/2010/main" xmlns="" val="3143814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963DDC-26F0-443B-84D4-8EB7451FF4B0}"/>
              </a:ext>
            </a:extLst>
          </p:cNvPr>
          <p:cNvSpPr>
            <a:spLocks noGrp="1"/>
          </p:cNvSpPr>
          <p:nvPr>
            <p:ph type="title"/>
          </p:nvPr>
        </p:nvSpPr>
        <p:spPr>
          <a:xfrm>
            <a:off x="323529" y="1205856"/>
            <a:ext cx="8568952" cy="889000"/>
          </a:xfrm>
        </p:spPr>
        <p:txBody>
          <a:bodyPr/>
          <a:lstStyle/>
          <a:p>
            <a:r>
              <a:rPr lang="en-GB" dirty="0"/>
              <a:t>Implementation – Engagement with other GM programmes and organisations</a:t>
            </a:r>
          </a:p>
        </p:txBody>
      </p:sp>
      <p:sp>
        <p:nvSpPr>
          <p:cNvPr id="3" name="Content Placeholder 2">
            <a:extLst>
              <a:ext uri="{FF2B5EF4-FFF2-40B4-BE49-F238E27FC236}">
                <a16:creationId xmlns:a16="http://schemas.microsoft.com/office/drawing/2014/main" xmlns="" id="{A9ED5AA3-F95B-4B1E-B2ED-3D8E5B46A520}"/>
              </a:ext>
            </a:extLst>
          </p:cNvPr>
          <p:cNvSpPr>
            <a:spLocks noGrp="1"/>
          </p:cNvSpPr>
          <p:nvPr>
            <p:ph idx="1"/>
          </p:nvPr>
        </p:nvSpPr>
        <p:spPr>
          <a:xfrm>
            <a:off x="467544" y="2270205"/>
            <a:ext cx="8208912" cy="1734860"/>
          </a:xfrm>
        </p:spPr>
        <p:txBody>
          <a:bodyPr/>
          <a:lstStyle/>
          <a:p>
            <a:pPr>
              <a:buFont typeface="Arial" panose="020B0604020202020204" pitchFamily="34" charset="0"/>
              <a:buChar char="•"/>
            </a:pPr>
            <a:r>
              <a:rPr lang="en-GB" dirty="0"/>
              <a:t>GM Older People Oral Health programme</a:t>
            </a:r>
          </a:p>
          <a:p>
            <a:pPr>
              <a:buFont typeface="Arial" panose="020B0604020202020204" pitchFamily="34" charset="0"/>
              <a:buChar char="•"/>
            </a:pPr>
            <a:r>
              <a:rPr lang="en-GB" dirty="0"/>
              <a:t>GM Frailty Charter</a:t>
            </a:r>
          </a:p>
          <a:p>
            <a:pPr>
              <a:buFont typeface="Arial" panose="020B0604020202020204" pitchFamily="34" charset="0"/>
              <a:buChar char="•"/>
            </a:pPr>
            <a:r>
              <a:rPr lang="en-GB" dirty="0"/>
              <a:t>GM Local Pharmaceutical Committee &amp; Bolton LPC</a:t>
            </a:r>
          </a:p>
          <a:p>
            <a:pPr>
              <a:buFont typeface="Arial" panose="020B0604020202020204" pitchFamily="34" charset="0"/>
              <a:buChar char="•"/>
            </a:pPr>
            <a:r>
              <a:rPr lang="en-GB" dirty="0"/>
              <a:t>GM </a:t>
            </a:r>
            <a:r>
              <a:rPr lang="en-GB" dirty="0" err="1"/>
              <a:t>ecoli</a:t>
            </a:r>
            <a:r>
              <a:rPr lang="en-GB" dirty="0"/>
              <a:t> group</a:t>
            </a:r>
          </a:p>
          <a:p>
            <a:pPr>
              <a:buFont typeface="Arial" panose="020B0604020202020204" pitchFamily="34" charset="0"/>
              <a:buChar char="•"/>
            </a:pPr>
            <a:r>
              <a:rPr lang="en-GB" dirty="0"/>
              <a:t>Take A Seat campaign</a:t>
            </a:r>
          </a:p>
        </p:txBody>
      </p:sp>
      <p:sp>
        <p:nvSpPr>
          <p:cNvPr id="4" name="Content Placeholder 2">
            <a:extLst>
              <a:ext uri="{FF2B5EF4-FFF2-40B4-BE49-F238E27FC236}">
                <a16:creationId xmlns:a16="http://schemas.microsoft.com/office/drawing/2014/main" xmlns="" id="{3F92BDB0-BFF8-4E5D-BD85-9F9390979D43}"/>
              </a:ext>
            </a:extLst>
          </p:cNvPr>
          <p:cNvSpPr txBox="1">
            <a:spLocks/>
          </p:cNvSpPr>
          <p:nvPr/>
        </p:nvSpPr>
        <p:spPr bwMode="auto">
          <a:xfrm>
            <a:off x="503550" y="4221088"/>
            <a:ext cx="8136904" cy="2088232"/>
          </a:xfrm>
          <a:prstGeom prst="rect">
            <a:avLst/>
          </a:pr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a:solidFill>
                  <a:srgbClr val="2D2F93"/>
                </a:solidFill>
                <a:latin typeface="+mn-lt"/>
                <a:ea typeface="+mn-ea"/>
                <a:cs typeface="+mn-cs"/>
              </a:defRPr>
            </a:lvl1pPr>
            <a:lvl2pPr marL="828675" indent="-285750" algn="l" rtl="0" eaLnBrk="1" fontAlgn="base" hangingPunct="1">
              <a:spcBef>
                <a:spcPct val="20000"/>
              </a:spcBef>
              <a:spcAft>
                <a:spcPct val="0"/>
              </a:spcAft>
              <a:defRPr>
                <a:solidFill>
                  <a:srgbClr val="2D2F93"/>
                </a:solidFill>
                <a:latin typeface="+mn-lt"/>
              </a:defRPr>
            </a:lvl2pPr>
            <a:lvl3pPr marL="1236663" indent="-228600" algn="l" rtl="0" eaLnBrk="1" fontAlgn="base" hangingPunct="1">
              <a:spcBef>
                <a:spcPct val="20000"/>
              </a:spcBef>
              <a:spcAft>
                <a:spcPct val="0"/>
              </a:spcAft>
              <a:defRPr>
                <a:solidFill>
                  <a:srgbClr val="2D2F93"/>
                </a:solidFill>
                <a:latin typeface="+mn-lt"/>
              </a:defRPr>
            </a:lvl3pPr>
            <a:lvl4pPr marL="1644650" indent="-228600" algn="l" rtl="0" eaLnBrk="1" fontAlgn="base" hangingPunct="1">
              <a:spcBef>
                <a:spcPct val="20000"/>
              </a:spcBef>
              <a:spcAft>
                <a:spcPct val="0"/>
              </a:spcAft>
              <a:defRPr>
                <a:solidFill>
                  <a:srgbClr val="2D2F93"/>
                </a:solidFill>
                <a:latin typeface="+mn-lt"/>
              </a:defRPr>
            </a:lvl4pPr>
            <a:lvl5pPr marL="2057400" indent="-228600" algn="l" rtl="0" eaLnBrk="1" fontAlgn="base" hangingPunct="1">
              <a:spcBef>
                <a:spcPct val="20000"/>
              </a:spcBef>
              <a:spcAft>
                <a:spcPct val="0"/>
              </a:spcAft>
              <a:defRPr>
                <a:solidFill>
                  <a:srgbClr val="2D2F93"/>
                </a:solidFill>
                <a:latin typeface="+mn-lt"/>
              </a:defRPr>
            </a:lvl5pPr>
            <a:lvl6pPr marL="2514600" indent="-228600" algn="l" rtl="0" eaLnBrk="1" fontAlgn="base" hangingPunct="1">
              <a:spcBef>
                <a:spcPct val="20000"/>
              </a:spcBef>
              <a:spcAft>
                <a:spcPct val="0"/>
              </a:spcAft>
              <a:defRPr>
                <a:solidFill>
                  <a:srgbClr val="2D2F93"/>
                </a:solidFill>
                <a:latin typeface="+mn-lt"/>
              </a:defRPr>
            </a:lvl6pPr>
            <a:lvl7pPr marL="2971800" indent="-228600" algn="l" rtl="0" eaLnBrk="1" fontAlgn="base" hangingPunct="1">
              <a:spcBef>
                <a:spcPct val="20000"/>
              </a:spcBef>
              <a:spcAft>
                <a:spcPct val="0"/>
              </a:spcAft>
              <a:defRPr>
                <a:solidFill>
                  <a:srgbClr val="2D2F93"/>
                </a:solidFill>
                <a:latin typeface="+mn-lt"/>
              </a:defRPr>
            </a:lvl7pPr>
            <a:lvl8pPr marL="3429000" indent="-228600" algn="l" rtl="0" eaLnBrk="1" fontAlgn="base" hangingPunct="1">
              <a:spcBef>
                <a:spcPct val="20000"/>
              </a:spcBef>
              <a:spcAft>
                <a:spcPct val="0"/>
              </a:spcAft>
              <a:defRPr>
                <a:solidFill>
                  <a:srgbClr val="2D2F93"/>
                </a:solidFill>
                <a:latin typeface="+mn-lt"/>
              </a:defRPr>
            </a:lvl8pPr>
            <a:lvl9pPr marL="3886200" indent="-228600" algn="l" rtl="0" eaLnBrk="1" fontAlgn="base" hangingPunct="1">
              <a:spcBef>
                <a:spcPct val="20000"/>
              </a:spcBef>
              <a:spcAft>
                <a:spcPct val="0"/>
              </a:spcAft>
              <a:defRPr>
                <a:solidFill>
                  <a:srgbClr val="2D2F93"/>
                </a:solidFill>
                <a:latin typeface="+mn-lt"/>
              </a:defRPr>
            </a:lvl9pPr>
          </a:lstStyle>
          <a:p>
            <a:pPr marL="0" indent="0" defTabSz="914400"/>
            <a:r>
              <a:rPr lang="en-GB" kern="0" dirty="0">
                <a:solidFill>
                  <a:srgbClr val="FFFFFF"/>
                </a:solidFill>
              </a:rPr>
              <a:t>Engagement and support from the programmes above aims to:</a:t>
            </a:r>
          </a:p>
          <a:p>
            <a:pPr marL="285750" indent="-285750" defTabSz="914400">
              <a:buFont typeface="Arial" panose="020B0604020202020204" pitchFamily="34" charset="0"/>
              <a:buChar char="•"/>
            </a:pPr>
            <a:r>
              <a:rPr lang="en-GB" kern="0" dirty="0">
                <a:solidFill>
                  <a:srgbClr val="FFFFFF"/>
                </a:solidFill>
              </a:rPr>
              <a:t>Align messages and objectives</a:t>
            </a:r>
          </a:p>
          <a:p>
            <a:pPr marL="285750" indent="-285750" defTabSz="914400">
              <a:buFont typeface="Arial" panose="020B0604020202020204" pitchFamily="34" charset="0"/>
              <a:buChar char="•"/>
            </a:pPr>
            <a:r>
              <a:rPr lang="en-GB" kern="0" dirty="0">
                <a:solidFill>
                  <a:srgbClr val="FFFFFF"/>
                </a:solidFill>
              </a:rPr>
              <a:t>Create efficient ways to reach a large number of older people</a:t>
            </a:r>
          </a:p>
          <a:p>
            <a:pPr marL="285750" indent="-285750" defTabSz="914400">
              <a:buFont typeface="Arial" panose="020B0604020202020204" pitchFamily="34" charset="0"/>
              <a:buChar char="•"/>
            </a:pPr>
            <a:r>
              <a:rPr lang="en-GB" kern="0" dirty="0">
                <a:solidFill>
                  <a:srgbClr val="FFFFFF"/>
                </a:solidFill>
              </a:rPr>
              <a:t>Seek creative solutions to reaching more vulnerable groups</a:t>
            </a:r>
          </a:p>
        </p:txBody>
      </p:sp>
    </p:spTree>
    <p:extLst>
      <p:ext uri="{BB962C8B-B14F-4D97-AF65-F5344CB8AC3E}">
        <p14:creationId xmlns:p14="http://schemas.microsoft.com/office/powerpoint/2010/main" xmlns="" val="248879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4458F6-ACE1-4648-B7D6-D0E324C0F64D}"/>
              </a:ext>
            </a:extLst>
          </p:cNvPr>
          <p:cNvSpPr>
            <a:spLocks noGrp="1"/>
          </p:cNvSpPr>
          <p:nvPr>
            <p:ph type="title"/>
          </p:nvPr>
        </p:nvSpPr>
        <p:spPr/>
        <p:txBody>
          <a:bodyPr/>
          <a:lstStyle/>
          <a:p>
            <a:r>
              <a:rPr lang="en-GB" dirty="0"/>
              <a:t>Progress so far</a:t>
            </a:r>
          </a:p>
        </p:txBody>
      </p:sp>
      <p:sp>
        <p:nvSpPr>
          <p:cNvPr id="3" name="Content Placeholder 2">
            <a:extLst>
              <a:ext uri="{FF2B5EF4-FFF2-40B4-BE49-F238E27FC236}">
                <a16:creationId xmlns:a16="http://schemas.microsoft.com/office/drawing/2014/main" xmlns="" id="{B4164444-0C1F-49B3-BF16-ADD60B73236B}"/>
              </a:ext>
            </a:extLst>
          </p:cNvPr>
          <p:cNvSpPr>
            <a:spLocks noGrp="1"/>
          </p:cNvSpPr>
          <p:nvPr>
            <p:ph idx="1"/>
          </p:nvPr>
        </p:nvSpPr>
        <p:spPr>
          <a:xfrm>
            <a:off x="395537" y="1916832"/>
            <a:ext cx="3600400" cy="2520876"/>
          </a:xfrm>
        </p:spPr>
        <p:txBody>
          <a:bodyPr/>
          <a:lstStyle/>
          <a:p>
            <a:r>
              <a:rPr lang="en-GB" sz="2400" b="1" dirty="0"/>
              <a:t>515</a:t>
            </a:r>
            <a:r>
              <a:rPr lang="en-GB" dirty="0"/>
              <a:t> people assessed</a:t>
            </a:r>
          </a:p>
          <a:p>
            <a:r>
              <a:rPr lang="en-GB" sz="2400" b="1" dirty="0"/>
              <a:t>172</a:t>
            </a:r>
            <a:r>
              <a:rPr lang="en-GB" dirty="0"/>
              <a:t> people trained</a:t>
            </a:r>
          </a:p>
          <a:p>
            <a:r>
              <a:rPr lang="en-GB" dirty="0"/>
              <a:t>Potential reach of around </a:t>
            </a:r>
            <a:r>
              <a:rPr lang="en-GB" sz="2400" b="1" dirty="0"/>
              <a:t>3949</a:t>
            </a:r>
            <a:r>
              <a:rPr lang="en-GB" dirty="0"/>
              <a:t> people</a:t>
            </a:r>
          </a:p>
        </p:txBody>
      </p:sp>
      <p:sp>
        <p:nvSpPr>
          <p:cNvPr id="4" name="TextBox 3">
            <a:extLst>
              <a:ext uri="{FF2B5EF4-FFF2-40B4-BE49-F238E27FC236}">
                <a16:creationId xmlns:a16="http://schemas.microsoft.com/office/drawing/2014/main" xmlns="" id="{BCCF37B8-B276-4A74-AB72-6739DE38602C}"/>
              </a:ext>
            </a:extLst>
          </p:cNvPr>
          <p:cNvSpPr txBox="1"/>
          <p:nvPr/>
        </p:nvSpPr>
        <p:spPr>
          <a:xfrm>
            <a:off x="395536" y="4449618"/>
            <a:ext cx="8280920" cy="1477328"/>
          </a:xfrm>
          <a:prstGeom prst="rect">
            <a:avLst/>
          </a:prstGeom>
          <a:solidFill>
            <a:schemeClr val="accent6">
              <a:lumMod val="20000"/>
              <a:lumOff val="80000"/>
            </a:schemeClr>
          </a:solidFill>
          <a:ln w="28575">
            <a:solidFill>
              <a:schemeClr val="accent6"/>
            </a:solidFill>
            <a:prstDash val="solid"/>
          </a:ln>
        </p:spPr>
        <p:txBody>
          <a:bodyPr wrap="square" rtlCol="0">
            <a:spAutoFit/>
          </a:bodyPr>
          <a:lstStyle/>
          <a:p>
            <a:pPr defTabSz="914400"/>
            <a:r>
              <a:rPr lang="en-GB" dirty="0">
                <a:solidFill>
                  <a:srgbClr val="000000"/>
                </a:solidFill>
              </a:rPr>
              <a:t>100% of people trained agree or strongly agree with the following statements:</a:t>
            </a:r>
          </a:p>
          <a:p>
            <a:pPr defTabSz="914400"/>
            <a:endParaRPr lang="en-GB" dirty="0">
              <a:solidFill>
                <a:srgbClr val="000000"/>
              </a:solidFill>
            </a:endParaRPr>
          </a:p>
          <a:p>
            <a:pPr algn="ctr" defTabSz="914400"/>
            <a:r>
              <a:rPr lang="en-GB" i="1" dirty="0">
                <a:solidFill>
                  <a:srgbClr val="000000"/>
                </a:solidFill>
              </a:rPr>
              <a:t>“I believe I can reduce malnutrition using these resources”</a:t>
            </a:r>
          </a:p>
          <a:p>
            <a:pPr algn="ctr" defTabSz="914400"/>
            <a:r>
              <a:rPr lang="en-GB" i="1" dirty="0">
                <a:solidFill>
                  <a:srgbClr val="000000"/>
                </a:solidFill>
              </a:rPr>
              <a:t>“The tools are simple and easy to use”</a:t>
            </a:r>
          </a:p>
          <a:p>
            <a:pPr algn="ctr" defTabSz="914400"/>
            <a:r>
              <a:rPr lang="en-GB" i="1" dirty="0">
                <a:solidFill>
                  <a:srgbClr val="000000"/>
                </a:solidFill>
              </a:rPr>
              <a:t>“I will use this regularly in my role” </a:t>
            </a:r>
          </a:p>
        </p:txBody>
      </p:sp>
      <p:sp>
        <p:nvSpPr>
          <p:cNvPr id="5" name="Speech Bubble: Oval 4">
            <a:extLst>
              <a:ext uri="{FF2B5EF4-FFF2-40B4-BE49-F238E27FC236}">
                <a16:creationId xmlns:a16="http://schemas.microsoft.com/office/drawing/2014/main" xmlns="" id="{87E77CAD-BAEF-449E-9CD2-639A6C333DF5}"/>
              </a:ext>
            </a:extLst>
          </p:cNvPr>
          <p:cNvSpPr/>
          <p:nvPr/>
        </p:nvSpPr>
        <p:spPr>
          <a:xfrm>
            <a:off x="4257518" y="1427457"/>
            <a:ext cx="4392488" cy="2016224"/>
          </a:xfrm>
          <a:prstGeom prst="wedgeEllipseCallout">
            <a:avLst>
              <a:gd name="adj1" fmla="val -45279"/>
              <a:gd name="adj2" fmla="val 5251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14400"/>
            <a:r>
              <a:rPr lang="en-GB" i="1" dirty="0">
                <a:solidFill>
                  <a:srgbClr val="FFFFFF"/>
                </a:solidFill>
              </a:rPr>
              <a:t>“I could relate to the stories that were shared during the sessions as I have seen this happen to the people I look after”</a:t>
            </a:r>
            <a:endParaRPr lang="en-GB" dirty="0">
              <a:solidFill>
                <a:srgbClr val="FFFFFF"/>
              </a:solidFill>
            </a:endParaRPr>
          </a:p>
        </p:txBody>
      </p:sp>
      <p:sp>
        <p:nvSpPr>
          <p:cNvPr id="6" name="Speech Bubble: Oval 5">
            <a:extLst>
              <a:ext uri="{FF2B5EF4-FFF2-40B4-BE49-F238E27FC236}">
                <a16:creationId xmlns:a16="http://schemas.microsoft.com/office/drawing/2014/main" xmlns="" id="{FBCE8140-95E1-4FEE-8756-C3C422F4D1AB}"/>
              </a:ext>
            </a:extLst>
          </p:cNvPr>
          <p:cNvSpPr/>
          <p:nvPr/>
        </p:nvSpPr>
        <p:spPr>
          <a:xfrm>
            <a:off x="4233313" y="1522446"/>
            <a:ext cx="4392488" cy="2016224"/>
          </a:xfrm>
          <a:prstGeom prst="wedgeEllipseCallout">
            <a:avLst>
              <a:gd name="adj1" fmla="val -45279"/>
              <a:gd name="adj2" fmla="val 52514"/>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en-GB" i="1" dirty="0">
                <a:solidFill>
                  <a:srgbClr val="000000"/>
                </a:solidFill>
              </a:rPr>
              <a:t>“My mum has dementia and every meal time is a struggle – the session has given me tools to deal with some of the problems she is facing”</a:t>
            </a:r>
            <a:endParaRPr lang="en-GB" dirty="0">
              <a:solidFill>
                <a:srgbClr val="000000"/>
              </a:solidFill>
            </a:endParaRPr>
          </a:p>
        </p:txBody>
      </p:sp>
      <p:sp>
        <p:nvSpPr>
          <p:cNvPr id="12" name="Speech Bubble: Oval 11">
            <a:extLst>
              <a:ext uri="{FF2B5EF4-FFF2-40B4-BE49-F238E27FC236}">
                <a16:creationId xmlns:a16="http://schemas.microsoft.com/office/drawing/2014/main" xmlns="" id="{7F2BC319-AE3B-4A10-9CB9-096D61F6E451}"/>
              </a:ext>
            </a:extLst>
          </p:cNvPr>
          <p:cNvSpPr/>
          <p:nvPr/>
        </p:nvSpPr>
        <p:spPr>
          <a:xfrm>
            <a:off x="4217072" y="1611714"/>
            <a:ext cx="4392488" cy="2016224"/>
          </a:xfrm>
          <a:prstGeom prst="wedgeEllipseCallout">
            <a:avLst>
              <a:gd name="adj1" fmla="val -45279"/>
              <a:gd name="adj2" fmla="val 5251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14400"/>
            <a:r>
              <a:rPr lang="en-GB" i="1" dirty="0">
                <a:solidFill>
                  <a:srgbClr val="FFFFFF"/>
                </a:solidFill>
              </a:rPr>
              <a:t>“It’s no fun eating alone” </a:t>
            </a:r>
          </a:p>
          <a:p>
            <a:pPr defTabSz="914400"/>
            <a:r>
              <a:rPr lang="en-GB" i="1" dirty="0">
                <a:solidFill>
                  <a:srgbClr val="FFFFFF"/>
                </a:solidFill>
              </a:rPr>
              <a:t>“There’s no point cooking just for me” – these are phrases I hear a lot.</a:t>
            </a:r>
            <a:endParaRPr lang="en-GB" dirty="0">
              <a:solidFill>
                <a:srgbClr val="FFFFFF"/>
              </a:solidFill>
            </a:endParaRPr>
          </a:p>
        </p:txBody>
      </p:sp>
      <p:sp>
        <p:nvSpPr>
          <p:cNvPr id="9" name="Speech Bubble: Oval 8">
            <a:extLst>
              <a:ext uri="{FF2B5EF4-FFF2-40B4-BE49-F238E27FC236}">
                <a16:creationId xmlns:a16="http://schemas.microsoft.com/office/drawing/2014/main" xmlns="" id="{169A171D-DB97-4AD5-9161-C3E13CBB6D3B}"/>
              </a:ext>
            </a:extLst>
          </p:cNvPr>
          <p:cNvSpPr/>
          <p:nvPr/>
        </p:nvSpPr>
        <p:spPr>
          <a:xfrm>
            <a:off x="4212218" y="1722515"/>
            <a:ext cx="4392488" cy="2016224"/>
          </a:xfrm>
          <a:prstGeom prst="wedgeEllipseCallout">
            <a:avLst>
              <a:gd name="adj1" fmla="val -45279"/>
              <a:gd name="adj2" fmla="val 52514"/>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en-GB" i="1" dirty="0">
                <a:solidFill>
                  <a:srgbClr val="000000"/>
                </a:solidFill>
              </a:rPr>
              <a:t>“I really enjoyed the training and can see how it can be used in my job”</a:t>
            </a:r>
          </a:p>
        </p:txBody>
      </p:sp>
      <p:sp>
        <p:nvSpPr>
          <p:cNvPr id="10" name="Speech Bubble: Oval 9">
            <a:extLst>
              <a:ext uri="{FF2B5EF4-FFF2-40B4-BE49-F238E27FC236}">
                <a16:creationId xmlns:a16="http://schemas.microsoft.com/office/drawing/2014/main" xmlns="" id="{0096F216-A81C-49C6-B9DF-38F23EA9352E}"/>
              </a:ext>
            </a:extLst>
          </p:cNvPr>
          <p:cNvSpPr/>
          <p:nvPr/>
        </p:nvSpPr>
        <p:spPr>
          <a:xfrm>
            <a:off x="4184902" y="1833315"/>
            <a:ext cx="4392488" cy="2016224"/>
          </a:xfrm>
          <a:prstGeom prst="wedgeEllipseCallout">
            <a:avLst>
              <a:gd name="adj1" fmla="val -45279"/>
              <a:gd name="adj2" fmla="val 5251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14400"/>
            <a:r>
              <a:rPr lang="en-GB" i="1" dirty="0">
                <a:solidFill>
                  <a:srgbClr val="FFFFFF"/>
                </a:solidFill>
              </a:rPr>
              <a:t>“This is so easy to use!”</a:t>
            </a:r>
            <a:endParaRPr lang="en-GB" dirty="0">
              <a:solidFill>
                <a:srgbClr val="FFFFFF"/>
              </a:solidFill>
            </a:endParaRPr>
          </a:p>
        </p:txBody>
      </p:sp>
      <p:sp>
        <p:nvSpPr>
          <p:cNvPr id="11" name="Speech Bubble: Oval 10">
            <a:extLst>
              <a:ext uri="{FF2B5EF4-FFF2-40B4-BE49-F238E27FC236}">
                <a16:creationId xmlns:a16="http://schemas.microsoft.com/office/drawing/2014/main" xmlns="" id="{13FE818B-E20C-4352-BF7B-66DF4B0AAB9F}"/>
              </a:ext>
            </a:extLst>
          </p:cNvPr>
          <p:cNvSpPr/>
          <p:nvPr/>
        </p:nvSpPr>
        <p:spPr>
          <a:xfrm>
            <a:off x="4184902" y="1922671"/>
            <a:ext cx="4392488" cy="2016224"/>
          </a:xfrm>
          <a:prstGeom prst="wedgeEllipseCallout">
            <a:avLst>
              <a:gd name="adj1" fmla="val -45279"/>
              <a:gd name="adj2" fmla="val 52514"/>
            </a:avLst>
          </a:prstGeom>
        </p:spPr>
        <p:style>
          <a:lnRef idx="1">
            <a:schemeClr val="accent5"/>
          </a:lnRef>
          <a:fillRef idx="2">
            <a:schemeClr val="accent5"/>
          </a:fillRef>
          <a:effectRef idx="1">
            <a:schemeClr val="accent5"/>
          </a:effectRef>
          <a:fontRef idx="minor">
            <a:schemeClr val="dk1"/>
          </a:fontRef>
        </p:style>
        <p:txBody>
          <a:bodyPr rtlCol="0" anchor="ctr"/>
          <a:lstStyle/>
          <a:p>
            <a:pPr defTabSz="914400"/>
            <a:r>
              <a:rPr lang="en-GB" i="1" dirty="0">
                <a:solidFill>
                  <a:srgbClr val="000000"/>
                </a:solidFill>
              </a:rPr>
              <a:t>“I wish I’d had this when my mother was ill.”</a:t>
            </a:r>
          </a:p>
        </p:txBody>
      </p:sp>
      <p:sp>
        <p:nvSpPr>
          <p:cNvPr id="8" name="Speech Bubble: Oval 7">
            <a:extLst>
              <a:ext uri="{FF2B5EF4-FFF2-40B4-BE49-F238E27FC236}">
                <a16:creationId xmlns:a16="http://schemas.microsoft.com/office/drawing/2014/main" xmlns="" id="{588C0718-DB3A-4822-A782-A8D2552A4F4A}"/>
              </a:ext>
            </a:extLst>
          </p:cNvPr>
          <p:cNvSpPr/>
          <p:nvPr/>
        </p:nvSpPr>
        <p:spPr>
          <a:xfrm>
            <a:off x="4152699" y="2065629"/>
            <a:ext cx="4392488" cy="2016224"/>
          </a:xfrm>
          <a:prstGeom prst="wedgeEllipseCallout">
            <a:avLst>
              <a:gd name="adj1" fmla="val -45279"/>
              <a:gd name="adj2" fmla="val 5251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14400"/>
            <a:r>
              <a:rPr lang="en-GB" i="1" dirty="0">
                <a:solidFill>
                  <a:srgbClr val="FFFFFF"/>
                </a:solidFill>
              </a:rPr>
              <a:t>“The resources the trainer used were great and had a real impact on my team – I think we can make a great difference in our community by using these tools</a:t>
            </a:r>
            <a:r>
              <a:rPr lang="en-GB" dirty="0">
                <a:solidFill>
                  <a:srgbClr val="FFFFFF"/>
                </a:solidFill>
              </a:rPr>
              <a:t>” </a:t>
            </a:r>
          </a:p>
        </p:txBody>
      </p:sp>
    </p:spTree>
    <p:extLst>
      <p:ext uri="{BB962C8B-B14F-4D97-AF65-F5344CB8AC3E}">
        <p14:creationId xmlns:p14="http://schemas.microsoft.com/office/powerpoint/2010/main" xmlns="" val="370441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9" grpId="0" animBg="1"/>
      <p:bldP spid="10" grpId="0" animBg="1"/>
      <p:bldP spid="11"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0AABC6F-01ED-42B5-A909-570CDEB903CC}"/>
              </a:ext>
            </a:extLst>
          </p:cNvPr>
          <p:cNvSpPr>
            <a:spLocks noGrp="1"/>
          </p:cNvSpPr>
          <p:nvPr>
            <p:ph idx="1"/>
          </p:nvPr>
        </p:nvSpPr>
        <p:spPr>
          <a:xfrm>
            <a:off x="498378" y="1858004"/>
            <a:ext cx="8147248" cy="3659233"/>
          </a:xfrm>
        </p:spPr>
        <p:txBody>
          <a:bodyPr/>
          <a:lstStyle/>
          <a:p>
            <a:pPr>
              <a:buFont typeface="Arial" panose="020B0604020202020204" pitchFamily="34" charset="0"/>
              <a:buChar char="•"/>
            </a:pPr>
            <a:r>
              <a:rPr lang="en-GB" sz="2400" dirty="0"/>
              <a:t>Partnership with the University of Manchester for evaluation – led by Professor John McLaughlin</a:t>
            </a:r>
          </a:p>
          <a:p>
            <a:pPr>
              <a:buFont typeface="Arial" panose="020B0604020202020204" pitchFamily="34" charset="0"/>
              <a:buChar char="•"/>
            </a:pPr>
            <a:r>
              <a:rPr lang="en-GB" sz="2400" dirty="0"/>
              <a:t>The evaluation aims to improve understanding of:</a:t>
            </a:r>
          </a:p>
          <a:p>
            <a:pPr lvl="1">
              <a:buFont typeface="Arial" panose="020B0604020202020204" pitchFamily="34" charset="0"/>
              <a:buChar char="•"/>
            </a:pPr>
            <a:r>
              <a:rPr lang="en-GB" sz="2400" dirty="0"/>
              <a:t>The impact of the intervention at an individual level</a:t>
            </a:r>
          </a:p>
          <a:p>
            <a:pPr lvl="1">
              <a:buFont typeface="Arial" panose="020B0604020202020204" pitchFamily="34" charset="0"/>
              <a:buChar char="•"/>
            </a:pPr>
            <a:r>
              <a:rPr lang="en-GB" sz="2400" dirty="0"/>
              <a:t>The impact of the intervention on systems and practices in primary care</a:t>
            </a:r>
          </a:p>
          <a:p>
            <a:pPr lvl="1">
              <a:buFont typeface="Arial" panose="020B0604020202020204" pitchFamily="34" charset="0"/>
              <a:buChar char="•"/>
            </a:pPr>
            <a:r>
              <a:rPr lang="en-GB" sz="2400" dirty="0"/>
              <a:t>The barriers experienced by older adults to maintaining good levels of nutrition and hydration</a:t>
            </a:r>
          </a:p>
        </p:txBody>
      </p:sp>
      <p:pic>
        <p:nvPicPr>
          <p:cNvPr id="1026" name="Picture 2" descr="Image result for university of manchester">
            <a:extLst>
              <a:ext uri="{FF2B5EF4-FFF2-40B4-BE49-F238E27FC236}">
                <a16:creationId xmlns:a16="http://schemas.microsoft.com/office/drawing/2014/main" xmlns="" id="{F430418D-72D7-452C-84DC-4B6A13C9488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77964" y="5157192"/>
            <a:ext cx="2812847" cy="119301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a:extLst>
              <a:ext uri="{FF2B5EF4-FFF2-40B4-BE49-F238E27FC236}">
                <a16:creationId xmlns:a16="http://schemas.microsoft.com/office/drawing/2014/main" xmlns="" id="{58BEAF1E-D2AE-47DA-ABA2-01A940DF9CB4}"/>
              </a:ext>
            </a:extLst>
          </p:cNvPr>
          <p:cNvSpPr txBox="1">
            <a:spLocks/>
          </p:cNvSpPr>
          <p:nvPr/>
        </p:nvSpPr>
        <p:spPr>
          <a:xfrm>
            <a:off x="323528" y="1205856"/>
            <a:ext cx="6103938" cy="889000"/>
          </a:xfrm>
          <a:prstGeom prst="rect">
            <a:avLst/>
          </a:prstGeom>
        </p:spPr>
        <p:txBody>
          <a:bodyPr/>
          <a:lstStyle>
            <a:lvl1pPr algn="l" rtl="0" eaLnBrk="1" fontAlgn="base" hangingPunct="1">
              <a:spcBef>
                <a:spcPct val="0"/>
              </a:spcBef>
              <a:spcAft>
                <a:spcPct val="0"/>
              </a:spcAft>
              <a:defRPr sz="2800">
                <a:solidFill>
                  <a:srgbClr val="2D2F93"/>
                </a:solidFill>
                <a:latin typeface="+mj-lt"/>
                <a:ea typeface="+mj-ea"/>
                <a:cs typeface="+mj-cs"/>
              </a:defRPr>
            </a:lvl1pPr>
            <a:lvl2pPr algn="l" rtl="0" eaLnBrk="1" fontAlgn="base" hangingPunct="1">
              <a:spcBef>
                <a:spcPct val="0"/>
              </a:spcBef>
              <a:spcAft>
                <a:spcPct val="0"/>
              </a:spcAft>
              <a:defRPr sz="2800">
                <a:solidFill>
                  <a:srgbClr val="2D2F93"/>
                </a:solidFill>
                <a:latin typeface="Arial" charset="0"/>
              </a:defRPr>
            </a:lvl2pPr>
            <a:lvl3pPr algn="l" rtl="0" eaLnBrk="1" fontAlgn="base" hangingPunct="1">
              <a:spcBef>
                <a:spcPct val="0"/>
              </a:spcBef>
              <a:spcAft>
                <a:spcPct val="0"/>
              </a:spcAft>
              <a:defRPr sz="2800">
                <a:solidFill>
                  <a:srgbClr val="2D2F93"/>
                </a:solidFill>
                <a:latin typeface="Arial" charset="0"/>
              </a:defRPr>
            </a:lvl3pPr>
            <a:lvl4pPr algn="l" rtl="0" eaLnBrk="1" fontAlgn="base" hangingPunct="1">
              <a:spcBef>
                <a:spcPct val="0"/>
              </a:spcBef>
              <a:spcAft>
                <a:spcPct val="0"/>
              </a:spcAft>
              <a:defRPr sz="2800">
                <a:solidFill>
                  <a:srgbClr val="2D2F93"/>
                </a:solidFill>
                <a:latin typeface="Arial" charset="0"/>
              </a:defRPr>
            </a:lvl4pPr>
            <a:lvl5pPr algn="l" rtl="0" eaLnBrk="1" fontAlgn="base" hangingPunct="1">
              <a:spcBef>
                <a:spcPct val="0"/>
              </a:spcBef>
              <a:spcAft>
                <a:spcPct val="0"/>
              </a:spcAft>
              <a:defRPr sz="2800">
                <a:solidFill>
                  <a:srgbClr val="2D2F93"/>
                </a:solidFill>
                <a:latin typeface="Arial" charset="0"/>
              </a:defRPr>
            </a:lvl5pPr>
            <a:lvl6pPr marL="457200" algn="l" rtl="0" eaLnBrk="1" fontAlgn="base" hangingPunct="1">
              <a:spcBef>
                <a:spcPct val="0"/>
              </a:spcBef>
              <a:spcAft>
                <a:spcPct val="0"/>
              </a:spcAft>
              <a:defRPr sz="2800">
                <a:solidFill>
                  <a:srgbClr val="2D2F93"/>
                </a:solidFill>
                <a:latin typeface="Arial" charset="0"/>
              </a:defRPr>
            </a:lvl6pPr>
            <a:lvl7pPr marL="914400" algn="l" rtl="0" eaLnBrk="1" fontAlgn="base" hangingPunct="1">
              <a:spcBef>
                <a:spcPct val="0"/>
              </a:spcBef>
              <a:spcAft>
                <a:spcPct val="0"/>
              </a:spcAft>
              <a:defRPr sz="2800">
                <a:solidFill>
                  <a:srgbClr val="2D2F93"/>
                </a:solidFill>
                <a:latin typeface="Arial" charset="0"/>
              </a:defRPr>
            </a:lvl7pPr>
            <a:lvl8pPr marL="1371600" algn="l" rtl="0" eaLnBrk="1" fontAlgn="base" hangingPunct="1">
              <a:spcBef>
                <a:spcPct val="0"/>
              </a:spcBef>
              <a:spcAft>
                <a:spcPct val="0"/>
              </a:spcAft>
              <a:defRPr sz="2800">
                <a:solidFill>
                  <a:srgbClr val="2D2F93"/>
                </a:solidFill>
                <a:latin typeface="Arial" charset="0"/>
              </a:defRPr>
            </a:lvl8pPr>
            <a:lvl9pPr marL="1828800" algn="l" rtl="0" eaLnBrk="1" fontAlgn="base" hangingPunct="1">
              <a:spcBef>
                <a:spcPct val="0"/>
              </a:spcBef>
              <a:spcAft>
                <a:spcPct val="0"/>
              </a:spcAft>
              <a:defRPr sz="2800">
                <a:solidFill>
                  <a:srgbClr val="2D2F93"/>
                </a:solidFill>
                <a:latin typeface="Arial" charset="0"/>
              </a:defRPr>
            </a:lvl9pPr>
          </a:lstStyle>
          <a:p>
            <a:pPr defTabSz="914400"/>
            <a:r>
              <a:rPr lang="en-GB" b="1" kern="0" dirty="0"/>
              <a:t>Evaluation plan</a:t>
            </a:r>
          </a:p>
        </p:txBody>
      </p:sp>
    </p:spTree>
    <p:extLst>
      <p:ext uri="{BB962C8B-B14F-4D97-AF65-F5344CB8AC3E}">
        <p14:creationId xmlns:p14="http://schemas.microsoft.com/office/powerpoint/2010/main" xmlns="" val="3865047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5DFE5C-B63F-40D2-AE00-428988899FB2}"/>
              </a:ext>
            </a:extLst>
          </p:cNvPr>
          <p:cNvSpPr>
            <a:spLocks noGrp="1"/>
          </p:cNvSpPr>
          <p:nvPr>
            <p:ph type="title"/>
          </p:nvPr>
        </p:nvSpPr>
        <p:spPr/>
        <p:txBody>
          <a:bodyPr/>
          <a:lstStyle/>
          <a:p>
            <a:r>
              <a:rPr lang="en-GB" dirty="0"/>
              <a:t>Timeline</a:t>
            </a:r>
          </a:p>
        </p:txBody>
      </p:sp>
      <p:sp>
        <p:nvSpPr>
          <p:cNvPr id="4" name="TextBox 3">
            <a:extLst>
              <a:ext uri="{FF2B5EF4-FFF2-40B4-BE49-F238E27FC236}">
                <a16:creationId xmlns:a16="http://schemas.microsoft.com/office/drawing/2014/main" xmlns="" id="{6C924961-57FD-4CFF-91B0-885CF4D7670A}"/>
              </a:ext>
            </a:extLst>
          </p:cNvPr>
          <p:cNvSpPr txBox="1"/>
          <p:nvPr/>
        </p:nvSpPr>
        <p:spPr>
          <a:xfrm>
            <a:off x="309437" y="1991906"/>
            <a:ext cx="1224136" cy="369332"/>
          </a:xfrm>
          <a:prstGeom prst="rect">
            <a:avLst/>
          </a:prstGeom>
          <a:noFill/>
        </p:spPr>
        <p:txBody>
          <a:bodyPr wrap="square" rtlCol="0">
            <a:spAutoFit/>
          </a:bodyPr>
          <a:lstStyle/>
          <a:p>
            <a:pPr defTabSz="914400"/>
            <a:r>
              <a:rPr lang="en-GB" dirty="0">
                <a:solidFill>
                  <a:srgbClr val="000000"/>
                </a:solidFill>
              </a:rPr>
              <a:t>April 2018</a:t>
            </a:r>
          </a:p>
        </p:txBody>
      </p:sp>
      <p:sp>
        <p:nvSpPr>
          <p:cNvPr id="5" name="TextBox 4">
            <a:extLst>
              <a:ext uri="{FF2B5EF4-FFF2-40B4-BE49-F238E27FC236}">
                <a16:creationId xmlns:a16="http://schemas.microsoft.com/office/drawing/2014/main" xmlns="" id="{9512E165-12F3-4ACB-B4B6-0BB793523D24}"/>
              </a:ext>
            </a:extLst>
          </p:cNvPr>
          <p:cNvSpPr txBox="1"/>
          <p:nvPr/>
        </p:nvSpPr>
        <p:spPr>
          <a:xfrm>
            <a:off x="1763688" y="1988135"/>
            <a:ext cx="1728192" cy="369332"/>
          </a:xfrm>
          <a:prstGeom prst="rect">
            <a:avLst/>
          </a:prstGeom>
          <a:noFill/>
        </p:spPr>
        <p:txBody>
          <a:bodyPr wrap="square" rtlCol="0">
            <a:spAutoFit/>
          </a:bodyPr>
          <a:lstStyle/>
          <a:p>
            <a:pPr defTabSz="914400"/>
            <a:r>
              <a:rPr lang="en-GB" dirty="0">
                <a:solidFill>
                  <a:srgbClr val="000000"/>
                </a:solidFill>
              </a:rPr>
              <a:t>October  2018</a:t>
            </a:r>
          </a:p>
        </p:txBody>
      </p:sp>
      <p:sp>
        <p:nvSpPr>
          <p:cNvPr id="6" name="TextBox 5">
            <a:extLst>
              <a:ext uri="{FF2B5EF4-FFF2-40B4-BE49-F238E27FC236}">
                <a16:creationId xmlns:a16="http://schemas.microsoft.com/office/drawing/2014/main" xmlns="" id="{BFF6D8E6-4E18-4A0F-A5B7-DD84516A75CA}"/>
              </a:ext>
            </a:extLst>
          </p:cNvPr>
          <p:cNvSpPr txBox="1"/>
          <p:nvPr/>
        </p:nvSpPr>
        <p:spPr>
          <a:xfrm>
            <a:off x="3621807" y="1977397"/>
            <a:ext cx="1224136" cy="369332"/>
          </a:xfrm>
          <a:prstGeom prst="rect">
            <a:avLst/>
          </a:prstGeom>
          <a:noFill/>
        </p:spPr>
        <p:txBody>
          <a:bodyPr wrap="square" rtlCol="0">
            <a:spAutoFit/>
          </a:bodyPr>
          <a:lstStyle/>
          <a:p>
            <a:pPr defTabSz="914400"/>
            <a:r>
              <a:rPr lang="en-GB" dirty="0">
                <a:solidFill>
                  <a:srgbClr val="000000"/>
                </a:solidFill>
              </a:rPr>
              <a:t>April 2019</a:t>
            </a:r>
          </a:p>
        </p:txBody>
      </p:sp>
      <p:sp>
        <p:nvSpPr>
          <p:cNvPr id="7" name="TextBox 6">
            <a:extLst>
              <a:ext uri="{FF2B5EF4-FFF2-40B4-BE49-F238E27FC236}">
                <a16:creationId xmlns:a16="http://schemas.microsoft.com/office/drawing/2014/main" xmlns="" id="{55924589-6201-4603-ABCA-BD2DE6F9AEA1}"/>
              </a:ext>
            </a:extLst>
          </p:cNvPr>
          <p:cNvSpPr txBox="1"/>
          <p:nvPr/>
        </p:nvSpPr>
        <p:spPr>
          <a:xfrm>
            <a:off x="5076056" y="1973626"/>
            <a:ext cx="1728192" cy="369332"/>
          </a:xfrm>
          <a:prstGeom prst="rect">
            <a:avLst/>
          </a:prstGeom>
          <a:noFill/>
        </p:spPr>
        <p:txBody>
          <a:bodyPr wrap="square" rtlCol="0">
            <a:spAutoFit/>
          </a:bodyPr>
          <a:lstStyle/>
          <a:p>
            <a:pPr defTabSz="914400"/>
            <a:r>
              <a:rPr lang="en-GB" dirty="0">
                <a:solidFill>
                  <a:srgbClr val="000000"/>
                </a:solidFill>
              </a:rPr>
              <a:t>October  2019</a:t>
            </a:r>
          </a:p>
        </p:txBody>
      </p:sp>
      <p:sp>
        <p:nvSpPr>
          <p:cNvPr id="8" name="TextBox 7">
            <a:extLst>
              <a:ext uri="{FF2B5EF4-FFF2-40B4-BE49-F238E27FC236}">
                <a16:creationId xmlns:a16="http://schemas.microsoft.com/office/drawing/2014/main" xmlns="" id="{EBF9C0E8-E60C-4927-BB61-20079A90D667}"/>
              </a:ext>
            </a:extLst>
          </p:cNvPr>
          <p:cNvSpPr txBox="1"/>
          <p:nvPr/>
        </p:nvSpPr>
        <p:spPr>
          <a:xfrm>
            <a:off x="6984120" y="1973626"/>
            <a:ext cx="1224136" cy="369332"/>
          </a:xfrm>
          <a:prstGeom prst="rect">
            <a:avLst/>
          </a:prstGeom>
          <a:noFill/>
        </p:spPr>
        <p:txBody>
          <a:bodyPr wrap="square" rtlCol="0">
            <a:spAutoFit/>
          </a:bodyPr>
          <a:lstStyle/>
          <a:p>
            <a:pPr defTabSz="914400"/>
            <a:r>
              <a:rPr lang="en-GB" dirty="0">
                <a:solidFill>
                  <a:srgbClr val="000000"/>
                </a:solidFill>
              </a:rPr>
              <a:t>April 2020</a:t>
            </a:r>
          </a:p>
        </p:txBody>
      </p:sp>
      <p:cxnSp>
        <p:nvCxnSpPr>
          <p:cNvPr id="10" name="Straight Arrow Connector 9">
            <a:extLst>
              <a:ext uri="{FF2B5EF4-FFF2-40B4-BE49-F238E27FC236}">
                <a16:creationId xmlns:a16="http://schemas.microsoft.com/office/drawing/2014/main" xmlns="" id="{68E499F8-6D00-4C55-BE2E-4B2B3F6BB37C}"/>
              </a:ext>
            </a:extLst>
          </p:cNvPr>
          <p:cNvCxnSpPr/>
          <p:nvPr/>
        </p:nvCxnSpPr>
        <p:spPr>
          <a:xfrm>
            <a:off x="323528" y="2642487"/>
            <a:ext cx="815099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Arrow: Up 12">
            <a:extLst>
              <a:ext uri="{FF2B5EF4-FFF2-40B4-BE49-F238E27FC236}">
                <a16:creationId xmlns:a16="http://schemas.microsoft.com/office/drawing/2014/main" xmlns="" id="{E0511BC1-8026-4881-8135-F5455EF92A4A}"/>
              </a:ext>
            </a:extLst>
          </p:cNvPr>
          <p:cNvSpPr/>
          <p:nvPr/>
        </p:nvSpPr>
        <p:spPr>
          <a:xfrm rot="5400000">
            <a:off x="4227396" y="-1056325"/>
            <a:ext cx="461662" cy="82089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endParaRPr>
          </a:p>
        </p:txBody>
      </p:sp>
      <p:sp>
        <p:nvSpPr>
          <p:cNvPr id="12" name="TextBox 11">
            <a:extLst>
              <a:ext uri="{FF2B5EF4-FFF2-40B4-BE49-F238E27FC236}">
                <a16:creationId xmlns:a16="http://schemas.microsoft.com/office/drawing/2014/main" xmlns="" id="{A207664B-BB8F-4A55-AD15-F3FF31D2FFD9}"/>
              </a:ext>
            </a:extLst>
          </p:cNvPr>
          <p:cNvSpPr txBox="1"/>
          <p:nvPr/>
        </p:nvSpPr>
        <p:spPr>
          <a:xfrm>
            <a:off x="382730" y="2909637"/>
            <a:ext cx="8150994" cy="276999"/>
          </a:xfrm>
          <a:prstGeom prst="rect">
            <a:avLst/>
          </a:prstGeom>
          <a:noFill/>
        </p:spPr>
        <p:txBody>
          <a:bodyPr wrap="square" rtlCol="0">
            <a:spAutoFit/>
          </a:bodyPr>
          <a:lstStyle/>
          <a:p>
            <a:pPr defTabSz="914400"/>
            <a:r>
              <a:rPr lang="en-GB" sz="1200" dirty="0">
                <a:solidFill>
                  <a:srgbClr val="000000"/>
                </a:solidFill>
              </a:rPr>
              <a:t>Awareness raising</a:t>
            </a:r>
          </a:p>
        </p:txBody>
      </p:sp>
      <p:sp>
        <p:nvSpPr>
          <p:cNvPr id="14" name="Arrow: Up 13">
            <a:extLst>
              <a:ext uri="{FF2B5EF4-FFF2-40B4-BE49-F238E27FC236}">
                <a16:creationId xmlns:a16="http://schemas.microsoft.com/office/drawing/2014/main" xmlns="" id="{5AC44CB1-0BB4-4DAD-A39D-051C4A4540BA}"/>
              </a:ext>
            </a:extLst>
          </p:cNvPr>
          <p:cNvSpPr/>
          <p:nvPr/>
        </p:nvSpPr>
        <p:spPr>
          <a:xfrm rot="5400000">
            <a:off x="4966370" y="222633"/>
            <a:ext cx="461662" cy="67747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endParaRPr>
          </a:p>
        </p:txBody>
      </p:sp>
      <p:sp>
        <p:nvSpPr>
          <p:cNvPr id="15" name="TextBox 14">
            <a:extLst>
              <a:ext uri="{FF2B5EF4-FFF2-40B4-BE49-F238E27FC236}">
                <a16:creationId xmlns:a16="http://schemas.microsoft.com/office/drawing/2014/main" xmlns="" id="{EB5D9084-C0A9-4739-B256-0800E66AD0D7}"/>
              </a:ext>
            </a:extLst>
          </p:cNvPr>
          <p:cNvSpPr txBox="1"/>
          <p:nvPr/>
        </p:nvSpPr>
        <p:spPr>
          <a:xfrm>
            <a:off x="1835697" y="3471528"/>
            <a:ext cx="6726986" cy="276999"/>
          </a:xfrm>
          <a:prstGeom prst="rect">
            <a:avLst/>
          </a:prstGeom>
          <a:noFill/>
        </p:spPr>
        <p:txBody>
          <a:bodyPr wrap="square" rtlCol="0">
            <a:spAutoFit/>
          </a:bodyPr>
          <a:lstStyle/>
          <a:p>
            <a:pPr defTabSz="914400"/>
            <a:r>
              <a:rPr lang="en-GB" sz="1200" dirty="0">
                <a:solidFill>
                  <a:srgbClr val="000000"/>
                </a:solidFill>
              </a:rPr>
              <a:t>Training and implementation</a:t>
            </a:r>
          </a:p>
        </p:txBody>
      </p:sp>
      <p:sp>
        <p:nvSpPr>
          <p:cNvPr id="16" name="Arrow: Up 15">
            <a:extLst>
              <a:ext uri="{FF2B5EF4-FFF2-40B4-BE49-F238E27FC236}">
                <a16:creationId xmlns:a16="http://schemas.microsoft.com/office/drawing/2014/main" xmlns="" id="{43BE88A4-D190-4F17-A19E-730577E76CE7}"/>
              </a:ext>
            </a:extLst>
          </p:cNvPr>
          <p:cNvSpPr/>
          <p:nvPr/>
        </p:nvSpPr>
        <p:spPr>
          <a:xfrm rot="5400000">
            <a:off x="5893929" y="2325967"/>
            <a:ext cx="461662" cy="49313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endParaRPr>
          </a:p>
        </p:txBody>
      </p:sp>
      <p:sp>
        <p:nvSpPr>
          <p:cNvPr id="17" name="TextBox 16">
            <a:extLst>
              <a:ext uri="{FF2B5EF4-FFF2-40B4-BE49-F238E27FC236}">
                <a16:creationId xmlns:a16="http://schemas.microsoft.com/office/drawing/2014/main" xmlns="" id="{21CC4CB2-5617-43CF-A245-8A85F3CAD8DC}"/>
              </a:ext>
            </a:extLst>
          </p:cNvPr>
          <p:cNvSpPr txBox="1"/>
          <p:nvPr/>
        </p:nvSpPr>
        <p:spPr>
          <a:xfrm>
            <a:off x="3688050" y="4653142"/>
            <a:ext cx="4896544" cy="276999"/>
          </a:xfrm>
          <a:prstGeom prst="rect">
            <a:avLst/>
          </a:prstGeom>
          <a:noFill/>
        </p:spPr>
        <p:txBody>
          <a:bodyPr wrap="square" rtlCol="0">
            <a:spAutoFit/>
          </a:bodyPr>
          <a:lstStyle/>
          <a:p>
            <a:pPr defTabSz="914400"/>
            <a:r>
              <a:rPr lang="en-GB" sz="1200" dirty="0">
                <a:solidFill>
                  <a:srgbClr val="000000"/>
                </a:solidFill>
              </a:rPr>
              <a:t>Evaluation</a:t>
            </a:r>
          </a:p>
        </p:txBody>
      </p:sp>
      <p:sp>
        <p:nvSpPr>
          <p:cNvPr id="18" name="Arrow: Up 17">
            <a:extLst>
              <a:ext uri="{FF2B5EF4-FFF2-40B4-BE49-F238E27FC236}">
                <a16:creationId xmlns:a16="http://schemas.microsoft.com/office/drawing/2014/main" xmlns="" id="{D466CBFB-9118-4F1F-B5EC-F69DDD83C2C3}"/>
              </a:ext>
            </a:extLst>
          </p:cNvPr>
          <p:cNvSpPr/>
          <p:nvPr/>
        </p:nvSpPr>
        <p:spPr>
          <a:xfrm rot="5400000">
            <a:off x="5895084" y="2880767"/>
            <a:ext cx="461662" cy="494551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endParaRPr>
          </a:p>
        </p:txBody>
      </p:sp>
      <p:sp>
        <p:nvSpPr>
          <p:cNvPr id="19" name="TextBox 18">
            <a:extLst>
              <a:ext uri="{FF2B5EF4-FFF2-40B4-BE49-F238E27FC236}">
                <a16:creationId xmlns:a16="http://schemas.microsoft.com/office/drawing/2014/main" xmlns="" id="{6FD60264-79AE-4F65-99BF-81EC751CF222}"/>
              </a:ext>
            </a:extLst>
          </p:cNvPr>
          <p:cNvSpPr txBox="1"/>
          <p:nvPr/>
        </p:nvSpPr>
        <p:spPr>
          <a:xfrm>
            <a:off x="3659093" y="5215031"/>
            <a:ext cx="4910623" cy="276999"/>
          </a:xfrm>
          <a:prstGeom prst="rect">
            <a:avLst/>
          </a:prstGeom>
          <a:noFill/>
        </p:spPr>
        <p:txBody>
          <a:bodyPr wrap="square" rtlCol="0">
            <a:spAutoFit/>
          </a:bodyPr>
          <a:lstStyle/>
          <a:p>
            <a:pPr defTabSz="914400"/>
            <a:r>
              <a:rPr lang="en-GB" sz="1200" dirty="0">
                <a:solidFill>
                  <a:srgbClr val="000000"/>
                </a:solidFill>
              </a:rPr>
              <a:t>Pathway mapping and identifying gaps</a:t>
            </a:r>
          </a:p>
        </p:txBody>
      </p:sp>
      <p:sp>
        <p:nvSpPr>
          <p:cNvPr id="20" name="Arrow: Up 19">
            <a:extLst>
              <a:ext uri="{FF2B5EF4-FFF2-40B4-BE49-F238E27FC236}">
                <a16:creationId xmlns:a16="http://schemas.microsoft.com/office/drawing/2014/main" xmlns="" id="{5755F0B5-98CA-4957-A4F2-8B197F858A1E}"/>
              </a:ext>
            </a:extLst>
          </p:cNvPr>
          <p:cNvSpPr/>
          <p:nvPr/>
        </p:nvSpPr>
        <p:spPr>
          <a:xfrm rot="5400000">
            <a:off x="7015047" y="4547741"/>
            <a:ext cx="461662" cy="27353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endParaRPr>
          </a:p>
        </p:txBody>
      </p:sp>
      <p:sp>
        <p:nvSpPr>
          <p:cNvPr id="21" name="TextBox 20">
            <a:extLst>
              <a:ext uri="{FF2B5EF4-FFF2-40B4-BE49-F238E27FC236}">
                <a16:creationId xmlns:a16="http://schemas.microsoft.com/office/drawing/2014/main" xmlns="" id="{F48F5F99-5D63-4FFF-81CA-DA113C1001AD}"/>
              </a:ext>
            </a:extLst>
          </p:cNvPr>
          <p:cNvSpPr txBox="1"/>
          <p:nvPr/>
        </p:nvSpPr>
        <p:spPr>
          <a:xfrm>
            <a:off x="5868545" y="5776922"/>
            <a:ext cx="2716051" cy="276999"/>
          </a:xfrm>
          <a:prstGeom prst="rect">
            <a:avLst/>
          </a:prstGeom>
          <a:noFill/>
        </p:spPr>
        <p:txBody>
          <a:bodyPr wrap="square" rtlCol="0">
            <a:spAutoFit/>
          </a:bodyPr>
          <a:lstStyle/>
          <a:p>
            <a:pPr defTabSz="914400"/>
            <a:r>
              <a:rPr lang="en-GB" sz="1200" dirty="0">
                <a:solidFill>
                  <a:srgbClr val="000000"/>
                </a:solidFill>
              </a:rPr>
              <a:t>Embedding change</a:t>
            </a:r>
          </a:p>
        </p:txBody>
      </p:sp>
      <p:sp>
        <p:nvSpPr>
          <p:cNvPr id="23" name="Arrow: Up 22">
            <a:extLst>
              <a:ext uri="{FF2B5EF4-FFF2-40B4-BE49-F238E27FC236}">
                <a16:creationId xmlns:a16="http://schemas.microsoft.com/office/drawing/2014/main" xmlns="" id="{1FB7AC04-ACB6-4004-8F40-1D9622EE9F28}"/>
              </a:ext>
            </a:extLst>
          </p:cNvPr>
          <p:cNvSpPr/>
          <p:nvPr/>
        </p:nvSpPr>
        <p:spPr>
          <a:xfrm rot="5400000">
            <a:off x="5214489" y="1057860"/>
            <a:ext cx="461662" cy="628819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endParaRPr>
          </a:p>
        </p:txBody>
      </p:sp>
      <p:sp>
        <p:nvSpPr>
          <p:cNvPr id="24" name="TextBox 23">
            <a:extLst>
              <a:ext uri="{FF2B5EF4-FFF2-40B4-BE49-F238E27FC236}">
                <a16:creationId xmlns:a16="http://schemas.microsoft.com/office/drawing/2014/main" xmlns="" id="{3177F18C-CE4D-47CF-8820-19C8F3F07A8A}"/>
              </a:ext>
            </a:extLst>
          </p:cNvPr>
          <p:cNvSpPr txBox="1"/>
          <p:nvPr/>
        </p:nvSpPr>
        <p:spPr>
          <a:xfrm>
            <a:off x="2339755" y="4063460"/>
            <a:ext cx="6243833" cy="276999"/>
          </a:xfrm>
          <a:prstGeom prst="rect">
            <a:avLst/>
          </a:prstGeom>
          <a:noFill/>
        </p:spPr>
        <p:txBody>
          <a:bodyPr wrap="square" rtlCol="0">
            <a:spAutoFit/>
          </a:bodyPr>
          <a:lstStyle/>
          <a:p>
            <a:pPr defTabSz="914400"/>
            <a:r>
              <a:rPr lang="en-GB" sz="1200" dirty="0">
                <a:solidFill>
                  <a:srgbClr val="000000"/>
                </a:solidFill>
              </a:rPr>
              <a:t>Embed brief intervention in ‘business as usual’</a:t>
            </a:r>
          </a:p>
        </p:txBody>
      </p:sp>
    </p:spTree>
    <p:extLst>
      <p:ext uri="{BB962C8B-B14F-4D97-AF65-F5344CB8AC3E}">
        <p14:creationId xmlns:p14="http://schemas.microsoft.com/office/powerpoint/2010/main" xmlns="" val="138341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Website"/>
          <p:cNvSpPr txBox="1"/>
          <p:nvPr/>
        </p:nvSpPr>
        <p:spPr>
          <a:xfrm>
            <a:off x="152403" y="6533414"/>
            <a:ext cx="9131969" cy="338554"/>
          </a:xfrm>
          <a:prstGeom prst="rect">
            <a:avLst/>
          </a:prstGeom>
          <a:noFill/>
        </p:spPr>
        <p:txBody>
          <a:bodyPr wrap="square" rtlCol="0">
            <a:spAutoFit/>
          </a:bodyPr>
          <a:lstStyle/>
          <a:p>
            <a:r>
              <a:rPr lang="en-GB" sz="1600" dirty="0">
                <a:solidFill>
                  <a:prstClr val="black"/>
                </a:solidFill>
                <a:hlinkClick r:id="rId3"/>
              </a:rPr>
              <a:t>http://www.malnutritiontaskforce.org.uk</a:t>
            </a:r>
            <a:r>
              <a:rPr lang="en-GB" sz="1600" dirty="0">
                <a:solidFill>
                  <a:prstClr val="black"/>
                </a:solidFill>
              </a:rPr>
              <a:t>		 					</a:t>
            </a:r>
            <a:r>
              <a:rPr lang="en-GB" sz="1600" dirty="0">
                <a:solidFill>
                  <a:prstClr val="black"/>
                </a:solidFill>
                <a:hlinkClick r:id="rId4"/>
              </a:rPr>
              <a:t>http://www.england.nhs.uk</a:t>
            </a:r>
            <a:endParaRPr lang="en-GB" sz="1600" dirty="0">
              <a:solidFill>
                <a:prstClr val="black"/>
              </a:solidFill>
            </a:endParaRPr>
          </a:p>
        </p:txBody>
      </p:sp>
      <p:pic>
        <p:nvPicPr>
          <p:cNvPr id="20" name="NHS England logo"/>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7986010" y="257946"/>
            <a:ext cx="903992" cy="562863"/>
          </a:xfrm>
          <a:prstGeom prst="rect">
            <a:avLst/>
          </a:prstGeom>
        </p:spPr>
      </p:pic>
      <p:pic>
        <p:nvPicPr>
          <p:cNvPr id="10" name="MTF logo"/>
          <p:cNvPicPr>
            <a:picLocks noChangeAspect="1"/>
          </p:cNvPicPr>
          <p:nvPr/>
        </p:nvPicPr>
        <p:blipFill>
          <a:blip r:embed="rId6" cstate="email">
            <a:extLst>
              <a:ext uri="{28A0092B-C50C-407E-A947-70E740481C1C}">
                <a14:useLocalDpi xmlns:a14="http://schemas.microsoft.com/office/drawing/2010/main" xmlns=""/>
              </a:ext>
            </a:extLst>
          </a:blip>
          <a:stretch>
            <a:fillRect/>
          </a:stretch>
        </p:blipFill>
        <p:spPr>
          <a:xfrm>
            <a:off x="148280" y="143909"/>
            <a:ext cx="2755557" cy="690661"/>
          </a:xfrm>
          <a:prstGeom prst="rect">
            <a:avLst/>
          </a:prstGeom>
        </p:spPr>
      </p:pic>
      <p:sp>
        <p:nvSpPr>
          <p:cNvPr id="9" name="Sources"/>
          <p:cNvSpPr txBox="1"/>
          <p:nvPr/>
        </p:nvSpPr>
        <p:spPr>
          <a:xfrm>
            <a:off x="33867" y="5987350"/>
            <a:ext cx="7450666" cy="461665"/>
          </a:xfrm>
          <a:prstGeom prst="rect">
            <a:avLst/>
          </a:prstGeom>
          <a:noFill/>
        </p:spPr>
        <p:txBody>
          <a:bodyPr wrap="square" rtlCol="0">
            <a:spAutoFit/>
          </a:bodyPr>
          <a:lstStyle/>
          <a:p>
            <a:r>
              <a:rPr lang="en-GB" sz="1200" dirty="0">
                <a:solidFill>
                  <a:srgbClr val="000000"/>
                </a:solidFill>
              </a:rPr>
              <a:t>* BAPEN, 2015</a:t>
            </a:r>
          </a:p>
          <a:p>
            <a:r>
              <a:rPr lang="en-GB" sz="1200" dirty="0">
                <a:solidFill>
                  <a:srgbClr val="000000"/>
                </a:solidFill>
              </a:rPr>
              <a:t>** The National Institute for Health and Care Excellence (NICE) 2011</a:t>
            </a:r>
          </a:p>
        </p:txBody>
      </p:sp>
      <p:graphicFrame>
        <p:nvGraphicFramePr>
          <p:cNvPr id="15" name="Table 7"/>
          <p:cNvGraphicFramePr>
            <a:graphicFrameLocks noGrp="1"/>
          </p:cNvGraphicFramePr>
          <p:nvPr>
            <p:extLst>
              <p:ext uri="{D42A27DB-BD31-4B8C-83A1-F6EECF244321}">
                <p14:modId xmlns:p14="http://schemas.microsoft.com/office/powerpoint/2010/main" xmlns="" val="1623781386"/>
              </p:ext>
            </p:extLst>
          </p:nvPr>
        </p:nvGraphicFramePr>
        <p:xfrm>
          <a:off x="7822773" y="1902886"/>
          <a:ext cx="1296000" cy="3812114"/>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xmlns="" val="20000"/>
                    </a:ext>
                  </a:extLst>
                </a:gridCol>
              </a:tblGrid>
              <a:tr h="3812114">
                <a:tc>
                  <a:txBody>
                    <a:bodyPr/>
                    <a:lstStyle/>
                    <a:p>
                      <a:pPr algn="ctr"/>
                      <a:r>
                        <a:rPr lang="en-GB" sz="1500" b="0" i="0" u="none" strike="noStrike" kern="1200" dirty="0">
                          <a:solidFill>
                            <a:schemeClr val="bg1"/>
                          </a:solidFill>
                          <a:effectLst/>
                          <a:latin typeface="Arial"/>
                          <a:ea typeface="+mn-ea"/>
                          <a:cs typeface="+mn-cs"/>
                        </a:rPr>
                        <a:t>Improved </a:t>
                      </a:r>
                      <a:r>
                        <a:rPr lang="en-GB" sz="1500" b="1" i="0" u="none" strike="noStrike" kern="1200" dirty="0">
                          <a:solidFill>
                            <a:schemeClr val="bg1"/>
                          </a:solidFill>
                          <a:effectLst/>
                          <a:latin typeface="Arial"/>
                          <a:ea typeface="+mn-ea"/>
                          <a:cs typeface="+mn-cs"/>
                        </a:rPr>
                        <a:t>identification </a:t>
                      </a:r>
                      <a:r>
                        <a:rPr lang="en-GB" sz="1500" b="0" i="0" u="none" strike="noStrike" kern="1200" dirty="0">
                          <a:solidFill>
                            <a:schemeClr val="bg1"/>
                          </a:solidFill>
                          <a:effectLst/>
                          <a:latin typeface="Arial"/>
                          <a:ea typeface="+mn-ea"/>
                          <a:cs typeface="+mn-cs"/>
                        </a:rPr>
                        <a:t>and</a:t>
                      </a:r>
                      <a:r>
                        <a:rPr lang="en-GB" sz="1500" b="1" i="0" u="none" strike="noStrike" kern="1200" dirty="0">
                          <a:solidFill>
                            <a:schemeClr val="bg1"/>
                          </a:solidFill>
                          <a:effectLst/>
                          <a:latin typeface="Arial"/>
                          <a:ea typeface="+mn-ea"/>
                          <a:cs typeface="+mn-cs"/>
                        </a:rPr>
                        <a:t> treatment </a:t>
                      </a:r>
                      <a:r>
                        <a:rPr lang="en-GB" sz="1500" b="0" i="0" u="none" strike="noStrike" kern="1200" dirty="0">
                          <a:solidFill>
                            <a:schemeClr val="bg1"/>
                          </a:solidFill>
                          <a:effectLst/>
                          <a:latin typeface="Arial"/>
                          <a:ea typeface="+mn-ea"/>
                          <a:cs typeface="+mn-cs"/>
                        </a:rPr>
                        <a:t>is in the </a:t>
                      </a:r>
                    </a:p>
                    <a:p>
                      <a:pPr algn="ctr"/>
                      <a:r>
                        <a:rPr lang="en-GB" sz="2800" b="1" i="0" u="none" strike="noStrike" kern="1200" dirty="0">
                          <a:solidFill>
                            <a:schemeClr val="bg1"/>
                          </a:solidFill>
                          <a:effectLst/>
                          <a:latin typeface="Arial"/>
                          <a:ea typeface="+mn-ea"/>
                          <a:cs typeface="+mn-cs"/>
                        </a:rPr>
                        <a:t>top 3</a:t>
                      </a:r>
                      <a:r>
                        <a:rPr lang="en-GB" sz="1500" b="0" i="0" u="none" strike="noStrike" kern="1200" dirty="0">
                          <a:solidFill>
                            <a:schemeClr val="bg1"/>
                          </a:solidFill>
                          <a:effectLst/>
                          <a:latin typeface="Arial"/>
                          <a:ea typeface="+mn-ea"/>
                          <a:cs typeface="+mn-cs"/>
                        </a:rPr>
                        <a:t> for possible </a:t>
                      </a:r>
                      <a:r>
                        <a:rPr lang="en-GB" sz="2400" b="1" i="0" u="none" strike="noStrike" kern="1200" dirty="0">
                          <a:solidFill>
                            <a:schemeClr val="bg1"/>
                          </a:solidFill>
                          <a:effectLst/>
                          <a:latin typeface="Arial"/>
                          <a:ea typeface="+mn-ea"/>
                          <a:cs typeface="+mn-cs"/>
                        </a:rPr>
                        <a:t>cost savings </a:t>
                      </a:r>
                      <a:r>
                        <a:rPr lang="en-GB" sz="1500" b="0" i="0" u="none" strike="noStrike" kern="1200" dirty="0">
                          <a:solidFill>
                            <a:schemeClr val="bg1"/>
                          </a:solidFill>
                          <a:effectLst/>
                          <a:latin typeface="Arial"/>
                          <a:ea typeface="+mn-ea"/>
                          <a:cs typeface="+mn-cs"/>
                        </a:rPr>
                        <a:t>for the NHS**</a:t>
                      </a:r>
                    </a:p>
                  </a:txBody>
                  <a:tcPr marL="36000" marR="36000" marT="36000" marB="36000" anchor="ctr">
                    <a:solidFill>
                      <a:srgbClr val="25A2FF"/>
                    </a:solidFill>
                  </a:tcPr>
                </a:tc>
                <a:extLst>
                  <a:ext uri="{0D108BD9-81ED-4DB2-BD59-A6C34878D82A}">
                    <a16:rowId xmlns:a16="http://schemas.microsoft.com/office/drawing/2014/main" xmlns="" val="10000"/>
                  </a:ext>
                </a:extLst>
              </a:tr>
            </a:tbl>
          </a:graphicData>
        </a:graphic>
      </p:graphicFrame>
      <p:graphicFrame>
        <p:nvGraphicFramePr>
          <p:cNvPr id="14" name="Table 6"/>
          <p:cNvGraphicFramePr>
            <a:graphicFrameLocks noGrp="1"/>
          </p:cNvGraphicFramePr>
          <p:nvPr>
            <p:extLst>
              <p:ext uri="{D42A27DB-BD31-4B8C-83A1-F6EECF244321}">
                <p14:modId xmlns:p14="http://schemas.microsoft.com/office/powerpoint/2010/main" xmlns="" val="1562445280"/>
              </p:ext>
            </p:extLst>
          </p:nvPr>
        </p:nvGraphicFramePr>
        <p:xfrm>
          <a:off x="6514741" y="1903320"/>
          <a:ext cx="1296000" cy="3811680"/>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xmlns="" val="20000"/>
                    </a:ext>
                  </a:extLst>
                </a:gridCol>
              </a:tblGrid>
              <a:tr h="3811680">
                <a:tc>
                  <a:txBody>
                    <a:bodyPr/>
                    <a:lstStyle/>
                    <a:p>
                      <a:pPr marL="0" algn="ctr" defTabSz="914400" rtl="0" eaLnBrk="1" fontAlgn="ctr" latinLnBrk="0" hangingPunct="1"/>
                      <a:r>
                        <a:rPr lang="en-GB" sz="1500" b="1" i="0" u="none" strike="noStrike" kern="1200" dirty="0">
                          <a:solidFill>
                            <a:schemeClr val="bg1"/>
                          </a:solidFill>
                          <a:effectLst/>
                          <a:latin typeface="Arial"/>
                          <a:ea typeface="+mn-ea"/>
                          <a:cs typeface="+mn-cs"/>
                        </a:rPr>
                        <a:t>Malnutrition</a:t>
                      </a:r>
                      <a:r>
                        <a:rPr lang="en-GB" sz="1500" b="0" i="0" u="none" strike="noStrike" kern="1200" dirty="0">
                          <a:solidFill>
                            <a:schemeClr val="bg1"/>
                          </a:solidFill>
                          <a:effectLst/>
                          <a:latin typeface="Arial"/>
                          <a:ea typeface="+mn-ea"/>
                          <a:cs typeface="+mn-cs"/>
                        </a:rPr>
                        <a:t> </a:t>
                      </a:r>
                      <a:r>
                        <a:rPr lang="en-GB" sz="2800" b="0" i="0" u="none" strike="noStrike" kern="1200" dirty="0">
                          <a:solidFill>
                            <a:schemeClr val="bg1"/>
                          </a:solidFill>
                          <a:effectLst/>
                          <a:latin typeface="Arial"/>
                          <a:ea typeface="+mn-ea"/>
                          <a:cs typeface="+mn-cs"/>
                        </a:rPr>
                        <a:t>costs </a:t>
                      </a:r>
                      <a:r>
                        <a:rPr lang="en-GB" sz="1500" b="0" i="0" u="none" strike="noStrike" kern="1200" dirty="0">
                          <a:solidFill>
                            <a:schemeClr val="bg1"/>
                          </a:solidFill>
                          <a:effectLst/>
                          <a:latin typeface="Arial"/>
                          <a:ea typeface="+mn-ea"/>
                          <a:cs typeface="+mn-cs"/>
                        </a:rPr>
                        <a:t>the </a:t>
                      </a:r>
                      <a:r>
                        <a:rPr lang="en-GB" sz="1800" b="0" i="0" u="none" strike="noStrike" kern="1200" dirty="0">
                          <a:solidFill>
                            <a:schemeClr val="bg1"/>
                          </a:solidFill>
                          <a:effectLst/>
                          <a:latin typeface="Arial"/>
                          <a:ea typeface="+mn-ea"/>
                          <a:cs typeface="+mn-cs"/>
                        </a:rPr>
                        <a:t>UK </a:t>
                      </a:r>
                      <a:r>
                        <a:rPr lang="en-GB" sz="1600" b="1" i="0" u="none" strike="noStrike" kern="1200" dirty="0">
                          <a:solidFill>
                            <a:schemeClr val="bg1"/>
                          </a:solidFill>
                          <a:effectLst/>
                          <a:latin typeface="Arial"/>
                          <a:ea typeface="+mn-ea"/>
                          <a:cs typeface="+mn-cs"/>
                        </a:rPr>
                        <a:t>health economy </a:t>
                      </a:r>
                      <a:r>
                        <a:rPr lang="en-GB" sz="1500" b="0" i="0" u="none" strike="noStrike" kern="1200" dirty="0">
                          <a:solidFill>
                            <a:schemeClr val="bg1"/>
                          </a:solidFill>
                          <a:effectLst/>
                          <a:latin typeface="Arial"/>
                          <a:ea typeface="+mn-ea"/>
                          <a:cs typeface="+mn-cs"/>
                        </a:rPr>
                        <a:t>an estimated </a:t>
                      </a:r>
                      <a:r>
                        <a:rPr lang="en-GB" sz="2400" b="1" i="0" u="none" strike="noStrike" kern="1200" dirty="0">
                          <a:solidFill>
                            <a:schemeClr val="bg1"/>
                          </a:solidFill>
                          <a:effectLst/>
                          <a:latin typeface="Arial"/>
                          <a:ea typeface="+mn-ea"/>
                          <a:cs typeface="+mn-cs"/>
                        </a:rPr>
                        <a:t>£20 billion </a:t>
                      </a:r>
                      <a:r>
                        <a:rPr lang="en-GB" sz="1500" b="0" i="0" u="none" strike="noStrike" kern="1200" dirty="0">
                          <a:solidFill>
                            <a:schemeClr val="bg1"/>
                          </a:solidFill>
                          <a:effectLst/>
                          <a:latin typeface="Arial"/>
                          <a:ea typeface="+mn-ea"/>
                          <a:cs typeface="+mn-cs"/>
                        </a:rPr>
                        <a:t>per year*</a:t>
                      </a:r>
                    </a:p>
                  </a:txBody>
                  <a:tcPr marL="36000" marR="36000" marT="36000" marB="36000" anchor="ctr">
                    <a:solidFill>
                      <a:srgbClr val="25A2FF"/>
                    </a:solidFill>
                  </a:tcPr>
                </a:tc>
                <a:extLst>
                  <a:ext uri="{0D108BD9-81ED-4DB2-BD59-A6C34878D82A}">
                    <a16:rowId xmlns:a16="http://schemas.microsoft.com/office/drawing/2014/main" xmlns="" val="10000"/>
                  </a:ext>
                </a:extLst>
              </a:tr>
            </a:tbl>
          </a:graphicData>
        </a:graphic>
      </p:graphicFrame>
      <p:graphicFrame>
        <p:nvGraphicFramePr>
          <p:cNvPr id="13" name="Table 5"/>
          <p:cNvGraphicFramePr>
            <a:graphicFrameLocks noGrp="1"/>
          </p:cNvGraphicFramePr>
          <p:nvPr>
            <p:extLst>
              <p:ext uri="{D42A27DB-BD31-4B8C-83A1-F6EECF244321}">
                <p14:modId xmlns:p14="http://schemas.microsoft.com/office/powerpoint/2010/main" xmlns="" val="2396669521"/>
              </p:ext>
            </p:extLst>
          </p:nvPr>
        </p:nvGraphicFramePr>
        <p:xfrm>
          <a:off x="5205586" y="1903052"/>
          <a:ext cx="1296000" cy="3810176"/>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xmlns="" val="20000"/>
                    </a:ext>
                  </a:extLst>
                </a:gridCol>
              </a:tblGrid>
              <a:tr h="3810176">
                <a:tc>
                  <a:txBody>
                    <a:bodyPr/>
                    <a:lstStyle/>
                    <a:p>
                      <a:pPr algn="ctr"/>
                      <a:r>
                        <a:rPr lang="en-GB" sz="1600" b="1" kern="1200" dirty="0">
                          <a:solidFill>
                            <a:schemeClr val="lt1"/>
                          </a:solidFill>
                          <a:effectLst/>
                          <a:latin typeface="Arial" panose="020B0604020202020204" pitchFamily="34" charset="0"/>
                          <a:ea typeface="+mn-ea"/>
                          <a:cs typeface="Arial" panose="020B0604020202020204" pitchFamily="34" charset="0"/>
                        </a:rPr>
                        <a:t>Dehydration </a:t>
                      </a:r>
                      <a:r>
                        <a:rPr lang="en-GB" sz="1400" b="0" kern="1200" dirty="0">
                          <a:solidFill>
                            <a:schemeClr val="lt1"/>
                          </a:solidFill>
                          <a:effectLst/>
                          <a:latin typeface="Arial" panose="020B0604020202020204" pitchFamily="34" charset="0"/>
                          <a:ea typeface="+mn-ea"/>
                          <a:cs typeface="Arial" panose="020B0604020202020204" pitchFamily="34" charset="0"/>
                        </a:rPr>
                        <a:t>is linked to several </a:t>
                      </a:r>
                      <a:r>
                        <a:rPr lang="en-GB" sz="1400" b="1" kern="1200" dirty="0">
                          <a:solidFill>
                            <a:schemeClr val="lt1"/>
                          </a:solidFill>
                          <a:effectLst/>
                          <a:latin typeface="Arial" panose="020B0604020202020204" pitchFamily="34" charset="0"/>
                          <a:ea typeface="+mn-ea"/>
                          <a:cs typeface="Arial" panose="020B0604020202020204" pitchFamily="34" charset="0"/>
                        </a:rPr>
                        <a:t>known</a:t>
                      </a:r>
                      <a:r>
                        <a:rPr lang="en-GB" sz="1400" b="0" kern="1200" dirty="0">
                          <a:solidFill>
                            <a:schemeClr val="lt1"/>
                          </a:solidFill>
                          <a:effectLst/>
                          <a:latin typeface="Arial" panose="020B0604020202020204" pitchFamily="34" charset="0"/>
                          <a:ea typeface="+mn-ea"/>
                          <a:cs typeface="Arial" panose="020B0604020202020204" pitchFamily="34" charset="0"/>
                        </a:rPr>
                        <a:t> </a:t>
                      </a:r>
                      <a:r>
                        <a:rPr lang="en-GB" sz="2000" b="1" kern="1200" dirty="0">
                          <a:solidFill>
                            <a:schemeClr val="lt1"/>
                          </a:solidFill>
                          <a:effectLst/>
                          <a:latin typeface="Arial" panose="020B0604020202020204" pitchFamily="34" charset="0"/>
                          <a:ea typeface="+mn-ea"/>
                          <a:cs typeface="Arial" panose="020B0604020202020204" pitchFamily="34" charset="0"/>
                        </a:rPr>
                        <a:t>causes</a:t>
                      </a:r>
                      <a:r>
                        <a:rPr lang="en-GB" sz="2000" b="0" kern="1200" dirty="0">
                          <a:solidFill>
                            <a:schemeClr val="lt1"/>
                          </a:solidFill>
                          <a:effectLst/>
                          <a:latin typeface="Arial" panose="020B0604020202020204" pitchFamily="34" charset="0"/>
                          <a:ea typeface="+mn-ea"/>
                          <a:cs typeface="Arial" panose="020B0604020202020204" pitchFamily="34" charset="0"/>
                        </a:rPr>
                        <a:t> </a:t>
                      </a:r>
                      <a:r>
                        <a:rPr lang="en-GB" sz="1800" b="0" kern="1200" dirty="0">
                          <a:solidFill>
                            <a:schemeClr val="lt1"/>
                          </a:solidFill>
                          <a:effectLst/>
                          <a:latin typeface="Arial" panose="020B0604020202020204" pitchFamily="34" charset="0"/>
                          <a:ea typeface="+mn-ea"/>
                          <a:cs typeface="Arial" panose="020B0604020202020204" pitchFamily="34" charset="0"/>
                        </a:rPr>
                        <a:t>of </a:t>
                      </a:r>
                      <a:r>
                        <a:rPr lang="en-GB" sz="2400" b="1" kern="1200" dirty="0">
                          <a:solidFill>
                            <a:schemeClr val="lt1"/>
                          </a:solidFill>
                          <a:effectLst/>
                          <a:latin typeface="Arial" panose="020B0604020202020204" pitchFamily="34" charset="0"/>
                          <a:ea typeface="+mn-ea"/>
                          <a:cs typeface="Arial" panose="020B0604020202020204" pitchFamily="34" charset="0"/>
                        </a:rPr>
                        <a:t>harm</a:t>
                      </a:r>
                      <a:r>
                        <a:rPr lang="en-GB" sz="1400" b="0" kern="1200" dirty="0">
                          <a:solidFill>
                            <a:schemeClr val="lt1"/>
                          </a:solidFill>
                          <a:effectLst/>
                          <a:latin typeface="Arial" panose="020B0604020202020204" pitchFamily="34" charset="0"/>
                          <a:ea typeface="+mn-ea"/>
                          <a:cs typeface="Arial" panose="020B0604020202020204" pitchFamily="34" charset="0"/>
                        </a:rPr>
                        <a:t>, but we don’t know its </a:t>
                      </a:r>
                      <a:r>
                        <a:rPr lang="en-GB" sz="2400" b="1" kern="1200" dirty="0">
                          <a:solidFill>
                            <a:schemeClr val="lt1"/>
                          </a:solidFill>
                          <a:effectLst/>
                          <a:latin typeface="Arial" panose="020B0604020202020204" pitchFamily="34" charset="0"/>
                          <a:ea typeface="+mn-ea"/>
                          <a:cs typeface="Arial" panose="020B0604020202020204" pitchFamily="34" charset="0"/>
                        </a:rPr>
                        <a:t>scale</a:t>
                      </a:r>
                      <a:r>
                        <a:rPr lang="en-GB" sz="1400" b="0" kern="1200" dirty="0">
                          <a:solidFill>
                            <a:schemeClr val="lt1"/>
                          </a:solidFill>
                          <a:effectLst/>
                          <a:latin typeface="Arial" panose="020B0604020202020204" pitchFamily="34" charset="0"/>
                          <a:ea typeface="+mn-ea"/>
                          <a:cs typeface="Arial" panose="020B0604020202020204" pitchFamily="34" charset="0"/>
                        </a:rPr>
                        <a:t> in the UK</a:t>
                      </a:r>
                    </a:p>
                  </a:txBody>
                  <a:tcPr marL="36000" marR="36000" marT="36000" marB="36000" anchor="ctr">
                    <a:solidFill>
                      <a:srgbClr val="25A2FF"/>
                    </a:solidFill>
                  </a:tcPr>
                </a:tc>
                <a:extLst>
                  <a:ext uri="{0D108BD9-81ED-4DB2-BD59-A6C34878D82A}">
                    <a16:rowId xmlns:a16="http://schemas.microsoft.com/office/drawing/2014/main" xmlns="" val="10000"/>
                  </a:ext>
                </a:extLst>
              </a:tr>
            </a:tbl>
          </a:graphicData>
        </a:graphic>
      </p:graphicFrame>
      <p:graphicFrame>
        <p:nvGraphicFramePr>
          <p:cNvPr id="6" name="Table 4"/>
          <p:cNvGraphicFramePr>
            <a:graphicFrameLocks noGrp="1"/>
          </p:cNvGraphicFramePr>
          <p:nvPr>
            <p:extLst>
              <p:ext uri="{D42A27DB-BD31-4B8C-83A1-F6EECF244321}">
                <p14:modId xmlns:p14="http://schemas.microsoft.com/office/powerpoint/2010/main" xmlns="" val="2679533563"/>
              </p:ext>
            </p:extLst>
          </p:nvPr>
        </p:nvGraphicFramePr>
        <p:xfrm>
          <a:off x="3909586" y="1908171"/>
          <a:ext cx="1296000" cy="3806833"/>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xmlns="" val="20000"/>
                    </a:ext>
                  </a:extLst>
                </a:gridCol>
              </a:tblGrid>
              <a:tr h="3806833">
                <a:tc>
                  <a:txBody>
                    <a:bodyPr/>
                    <a:lstStyle/>
                    <a:p>
                      <a:pPr algn="ctr" rtl="0" fontAlgn="ctr"/>
                      <a:r>
                        <a:rPr lang="en-GB" sz="2400" b="1" i="0" u="none" strike="noStrike" dirty="0">
                          <a:solidFill>
                            <a:srgbClr val="C00000"/>
                          </a:solidFill>
                          <a:effectLst/>
                          <a:latin typeface="Arial"/>
                        </a:rPr>
                        <a:t>93%</a:t>
                      </a:r>
                      <a:r>
                        <a:rPr lang="en-GB" sz="1500" b="0" i="0" u="none" strike="noStrike" dirty="0">
                          <a:solidFill>
                            <a:srgbClr val="C00000"/>
                          </a:solidFill>
                          <a:effectLst/>
                          <a:latin typeface="Arial"/>
                        </a:rPr>
                        <a:t> of those at risk of, or suffering, from </a:t>
                      </a:r>
                      <a:r>
                        <a:rPr lang="en-GB" sz="1500" b="1" i="0" u="none" strike="noStrike" dirty="0">
                          <a:solidFill>
                            <a:srgbClr val="C00000"/>
                          </a:solidFill>
                          <a:effectLst/>
                          <a:latin typeface="Arial"/>
                        </a:rPr>
                        <a:t>malnutrition</a:t>
                      </a:r>
                      <a:r>
                        <a:rPr lang="en-GB" sz="1500" b="0" i="0" u="none" strike="noStrike" dirty="0">
                          <a:solidFill>
                            <a:srgbClr val="C00000"/>
                          </a:solidFill>
                          <a:effectLst/>
                          <a:latin typeface="Arial"/>
                        </a:rPr>
                        <a:t> will be </a:t>
                      </a:r>
                      <a:r>
                        <a:rPr lang="en-GB" sz="2000" b="1" i="0" u="none" strike="noStrike" dirty="0">
                          <a:solidFill>
                            <a:srgbClr val="C00000"/>
                          </a:solidFill>
                          <a:effectLst/>
                          <a:latin typeface="Arial"/>
                        </a:rPr>
                        <a:t>living </a:t>
                      </a:r>
                      <a:r>
                        <a:rPr lang="en-GB" sz="1500" b="1" i="0" u="none" strike="noStrike" dirty="0">
                          <a:solidFill>
                            <a:srgbClr val="C00000"/>
                          </a:solidFill>
                          <a:effectLst/>
                          <a:latin typeface="Arial"/>
                        </a:rPr>
                        <a:t>in the </a:t>
                      </a:r>
                      <a:r>
                        <a:rPr lang="en-GB" sz="1800" b="1" i="0" u="none" strike="noStrike" dirty="0">
                          <a:solidFill>
                            <a:srgbClr val="C00000"/>
                          </a:solidFill>
                          <a:effectLst/>
                          <a:latin typeface="Arial"/>
                        </a:rPr>
                        <a:t>community</a:t>
                      </a:r>
                      <a:endParaRPr lang="en-GB" sz="1500" b="1" i="0" u="none" strike="noStrike" dirty="0">
                        <a:solidFill>
                          <a:srgbClr val="C00000"/>
                        </a:solidFill>
                        <a:effectLst/>
                        <a:latin typeface="Arial"/>
                      </a:endParaRPr>
                    </a:p>
                  </a:txBody>
                  <a:tcPr marL="36000" marR="36000" marT="36000" marB="36000" anchor="ctr">
                    <a:solidFill>
                      <a:srgbClr val="25A2FF"/>
                    </a:solidFill>
                  </a:tcPr>
                </a:tc>
                <a:extLst>
                  <a:ext uri="{0D108BD9-81ED-4DB2-BD59-A6C34878D82A}">
                    <a16:rowId xmlns:a16="http://schemas.microsoft.com/office/drawing/2014/main" xmlns="" val="10000"/>
                  </a:ext>
                </a:extLst>
              </a:tr>
            </a:tbl>
          </a:graphicData>
        </a:graphic>
      </p:graphicFrame>
      <p:graphicFrame>
        <p:nvGraphicFramePr>
          <p:cNvPr id="5" name="Table 3"/>
          <p:cNvGraphicFramePr>
            <a:graphicFrameLocks noGrp="1"/>
          </p:cNvGraphicFramePr>
          <p:nvPr>
            <p:extLst>
              <p:ext uri="{D42A27DB-BD31-4B8C-83A1-F6EECF244321}">
                <p14:modId xmlns:p14="http://schemas.microsoft.com/office/powerpoint/2010/main" xmlns="" val="3895469654"/>
              </p:ext>
            </p:extLst>
          </p:nvPr>
        </p:nvGraphicFramePr>
        <p:xfrm>
          <a:off x="2610179" y="1907827"/>
          <a:ext cx="1296000" cy="3805061"/>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xmlns="" val="20000"/>
                    </a:ext>
                  </a:extLst>
                </a:gridCol>
              </a:tblGrid>
              <a:tr h="3805061">
                <a:tc>
                  <a:txBody>
                    <a:bodyPr/>
                    <a:lstStyle/>
                    <a:p>
                      <a:pPr algn="ctr" rtl="0" fontAlgn="ctr"/>
                      <a:r>
                        <a:rPr lang="en-GB" sz="1500" b="0" i="0" u="none" strike="noStrike" dirty="0">
                          <a:solidFill>
                            <a:schemeClr val="bg1"/>
                          </a:solidFill>
                          <a:effectLst/>
                          <a:latin typeface="Arial"/>
                        </a:rPr>
                        <a:t> </a:t>
                      </a:r>
                      <a:r>
                        <a:rPr lang="en-GB" sz="2400" b="1" i="0" u="none" strike="noStrike" dirty="0">
                          <a:solidFill>
                            <a:schemeClr val="bg1"/>
                          </a:solidFill>
                          <a:effectLst/>
                          <a:latin typeface="Arial"/>
                        </a:rPr>
                        <a:t>35 </a:t>
                      </a:r>
                      <a:r>
                        <a:rPr lang="en-GB" sz="1600" b="1" i="0" u="none" strike="noStrike" dirty="0" err="1">
                          <a:solidFill>
                            <a:schemeClr val="bg1"/>
                          </a:solidFill>
                          <a:effectLst/>
                          <a:latin typeface="Arial"/>
                        </a:rPr>
                        <a:t>percent</a:t>
                      </a:r>
                      <a:r>
                        <a:rPr lang="en-GB" sz="1600" b="1" i="0" u="none" strike="noStrike" dirty="0">
                          <a:solidFill>
                            <a:schemeClr val="bg1"/>
                          </a:solidFill>
                          <a:effectLst/>
                          <a:latin typeface="Arial"/>
                        </a:rPr>
                        <a:t> </a:t>
                      </a:r>
                      <a:r>
                        <a:rPr lang="en-GB" sz="1500" b="0" i="0" u="none" strike="noStrike" dirty="0">
                          <a:solidFill>
                            <a:schemeClr val="bg1"/>
                          </a:solidFill>
                          <a:effectLst/>
                          <a:latin typeface="Arial"/>
                        </a:rPr>
                        <a:t>of individuals </a:t>
                      </a:r>
                      <a:r>
                        <a:rPr lang="en-GB" sz="2000" b="1" i="0" u="none" strike="noStrike" dirty="0">
                          <a:solidFill>
                            <a:schemeClr val="bg1"/>
                          </a:solidFill>
                          <a:effectLst/>
                          <a:latin typeface="Arial"/>
                        </a:rPr>
                        <a:t>admitted </a:t>
                      </a:r>
                      <a:r>
                        <a:rPr lang="en-GB" sz="1500" b="0" i="0" u="none" strike="noStrike" dirty="0">
                          <a:solidFill>
                            <a:schemeClr val="bg1"/>
                          </a:solidFill>
                          <a:effectLst/>
                          <a:latin typeface="Arial"/>
                        </a:rPr>
                        <a:t>to</a:t>
                      </a:r>
                      <a:r>
                        <a:rPr lang="en-GB" sz="1500" b="1" i="0" u="none" strike="noStrike" dirty="0">
                          <a:solidFill>
                            <a:schemeClr val="bg1"/>
                          </a:solidFill>
                          <a:effectLst/>
                          <a:latin typeface="Arial"/>
                        </a:rPr>
                        <a:t> </a:t>
                      </a:r>
                      <a:r>
                        <a:rPr lang="en-GB" sz="2000" b="1" i="0" u="none" strike="noStrike" dirty="0">
                          <a:solidFill>
                            <a:schemeClr val="bg1"/>
                          </a:solidFill>
                          <a:effectLst/>
                          <a:latin typeface="Arial"/>
                        </a:rPr>
                        <a:t>care homes</a:t>
                      </a:r>
                      <a:r>
                        <a:rPr lang="en-GB" sz="2000" b="0" i="0" u="none" strike="noStrike" dirty="0">
                          <a:solidFill>
                            <a:schemeClr val="bg1"/>
                          </a:solidFill>
                          <a:effectLst/>
                          <a:latin typeface="Arial"/>
                        </a:rPr>
                        <a:t> </a:t>
                      </a:r>
                      <a:r>
                        <a:rPr lang="en-GB" sz="1500" b="0" i="0" u="none" strike="noStrike" dirty="0">
                          <a:solidFill>
                            <a:schemeClr val="bg1"/>
                          </a:solidFill>
                          <a:effectLst/>
                          <a:latin typeface="Arial"/>
                        </a:rPr>
                        <a:t>will also be affected</a:t>
                      </a:r>
                    </a:p>
                  </a:txBody>
                  <a:tcPr marL="36000" marR="36000" marT="36000" marB="36000" anchor="ctr">
                    <a:solidFill>
                      <a:srgbClr val="25A2FF"/>
                    </a:solidFill>
                  </a:tcPr>
                </a:tc>
                <a:extLst>
                  <a:ext uri="{0D108BD9-81ED-4DB2-BD59-A6C34878D82A}">
                    <a16:rowId xmlns:a16="http://schemas.microsoft.com/office/drawing/2014/main" xmlns="" val="10000"/>
                  </a:ext>
                </a:extLst>
              </a:tr>
            </a:tbl>
          </a:graphicData>
        </a:graphic>
      </p:graphicFrame>
      <p:graphicFrame>
        <p:nvGraphicFramePr>
          <p:cNvPr id="2" name="Table 2"/>
          <p:cNvGraphicFramePr>
            <a:graphicFrameLocks noGrp="1"/>
          </p:cNvGraphicFramePr>
          <p:nvPr>
            <p:extLst>
              <p:ext uri="{D42A27DB-BD31-4B8C-83A1-F6EECF244321}">
                <p14:modId xmlns:p14="http://schemas.microsoft.com/office/powerpoint/2010/main" xmlns="" val="1345138004"/>
              </p:ext>
            </p:extLst>
          </p:nvPr>
        </p:nvGraphicFramePr>
        <p:xfrm>
          <a:off x="1305402" y="1908172"/>
          <a:ext cx="1296000" cy="3805061"/>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xmlns="" val="20000"/>
                    </a:ext>
                  </a:extLst>
                </a:gridCol>
              </a:tblGrid>
              <a:tr h="3805061">
                <a:tc>
                  <a:txBody>
                    <a:bodyPr/>
                    <a:lstStyle/>
                    <a:p>
                      <a:pPr algn="ctr" rtl="0" fontAlgn="ctr"/>
                      <a:r>
                        <a:rPr lang="en-GB" sz="2800" b="1" i="0" u="none" strike="noStrike" dirty="0">
                          <a:solidFill>
                            <a:schemeClr val="bg1"/>
                          </a:solidFill>
                          <a:effectLst/>
                          <a:latin typeface="Arial"/>
                        </a:rPr>
                        <a:t>1 in 3</a:t>
                      </a:r>
                      <a:r>
                        <a:rPr lang="en-GB" sz="1500" b="1" i="0" u="none" strike="noStrike" dirty="0">
                          <a:solidFill>
                            <a:schemeClr val="bg1"/>
                          </a:solidFill>
                          <a:effectLst/>
                          <a:latin typeface="Arial"/>
                        </a:rPr>
                        <a:t> </a:t>
                      </a:r>
                      <a:r>
                        <a:rPr lang="en-GB" sz="2000" b="0" i="0" u="none" strike="noStrike" dirty="0">
                          <a:solidFill>
                            <a:schemeClr val="bg1"/>
                          </a:solidFill>
                          <a:effectLst/>
                          <a:latin typeface="Arial"/>
                        </a:rPr>
                        <a:t>patients </a:t>
                      </a:r>
                      <a:r>
                        <a:rPr lang="en-GB" sz="1500" b="0" i="0" u="none" strike="noStrike" dirty="0">
                          <a:solidFill>
                            <a:schemeClr val="bg1"/>
                          </a:solidFill>
                          <a:effectLst/>
                          <a:latin typeface="Arial"/>
                        </a:rPr>
                        <a:t>admitted to acute care will be </a:t>
                      </a:r>
                      <a:r>
                        <a:rPr lang="en-GB" sz="1400" b="1" i="0" u="none" strike="noStrike" dirty="0">
                          <a:solidFill>
                            <a:schemeClr val="bg1"/>
                          </a:solidFill>
                          <a:effectLst/>
                          <a:latin typeface="Arial"/>
                        </a:rPr>
                        <a:t>malnourished</a:t>
                      </a:r>
                      <a:r>
                        <a:rPr lang="en-GB" sz="1400" b="0" i="0" u="none" strike="noStrike" dirty="0">
                          <a:solidFill>
                            <a:schemeClr val="bg1"/>
                          </a:solidFill>
                          <a:effectLst/>
                          <a:latin typeface="Arial"/>
                        </a:rPr>
                        <a:t> </a:t>
                      </a:r>
                      <a:r>
                        <a:rPr lang="en-GB" sz="1500" b="0" i="0" u="none" strike="noStrike" dirty="0">
                          <a:solidFill>
                            <a:schemeClr val="bg1"/>
                          </a:solidFill>
                          <a:effectLst/>
                          <a:latin typeface="Arial"/>
                        </a:rPr>
                        <a:t>or </a:t>
                      </a:r>
                      <a:r>
                        <a:rPr lang="en-GB" sz="2400" b="1" i="0" u="none" strike="noStrike" dirty="0">
                          <a:solidFill>
                            <a:schemeClr val="bg1"/>
                          </a:solidFill>
                          <a:effectLst/>
                          <a:latin typeface="Arial"/>
                        </a:rPr>
                        <a:t>at risk </a:t>
                      </a:r>
                      <a:r>
                        <a:rPr lang="en-GB" sz="1500" b="0" i="0" u="none" strike="noStrike" dirty="0">
                          <a:solidFill>
                            <a:schemeClr val="bg1"/>
                          </a:solidFill>
                          <a:effectLst/>
                          <a:latin typeface="Arial"/>
                        </a:rPr>
                        <a:t>of becoming </a:t>
                      </a:r>
                      <a:endParaRPr lang="en-GB" sz="1500" b="1" i="0" u="none" strike="noStrike" dirty="0">
                        <a:solidFill>
                          <a:schemeClr val="bg1"/>
                        </a:solidFill>
                        <a:effectLst/>
                        <a:latin typeface="Arial"/>
                      </a:endParaRPr>
                    </a:p>
                  </a:txBody>
                  <a:tcPr marL="36000" marR="36000" marT="36000" marB="36000" anchor="ctr">
                    <a:solidFill>
                      <a:srgbClr val="25A2FF"/>
                    </a:solidFill>
                  </a:tcPr>
                </a:tc>
                <a:extLst>
                  <a:ext uri="{0D108BD9-81ED-4DB2-BD59-A6C34878D82A}">
                    <a16:rowId xmlns:a16="http://schemas.microsoft.com/office/drawing/2014/main" xmlns="" val="10000"/>
                  </a:ext>
                </a:extLst>
              </a:tr>
            </a:tbl>
          </a:graphicData>
        </a:graphic>
      </p:graphicFrame>
      <p:graphicFrame>
        <p:nvGraphicFramePr>
          <p:cNvPr id="8" name="Table 1"/>
          <p:cNvGraphicFramePr>
            <a:graphicFrameLocks noGrp="1"/>
          </p:cNvGraphicFramePr>
          <p:nvPr>
            <p:extLst>
              <p:ext uri="{D42A27DB-BD31-4B8C-83A1-F6EECF244321}">
                <p14:modId xmlns:p14="http://schemas.microsoft.com/office/powerpoint/2010/main" xmlns="" val="881712712"/>
              </p:ext>
            </p:extLst>
          </p:nvPr>
        </p:nvGraphicFramePr>
        <p:xfrm>
          <a:off x="21167" y="1907827"/>
          <a:ext cx="1296000" cy="3805061"/>
        </p:xfrm>
        <a:graphic>
          <a:graphicData uri="http://schemas.openxmlformats.org/drawingml/2006/table">
            <a:tbl>
              <a:tblPr firstRow="1" bandRow="1">
                <a:tableStyleId>{5C22544A-7EE6-4342-B048-85BDC9FD1C3A}</a:tableStyleId>
              </a:tblPr>
              <a:tblGrid>
                <a:gridCol w="1296000">
                  <a:extLst>
                    <a:ext uri="{9D8B030D-6E8A-4147-A177-3AD203B41FA5}">
                      <a16:colId xmlns:a16="http://schemas.microsoft.com/office/drawing/2014/main" xmlns="" val="20000"/>
                    </a:ext>
                  </a:extLst>
                </a:gridCol>
              </a:tblGrid>
              <a:tr h="3805061">
                <a:tc>
                  <a:txBody>
                    <a:bodyPr/>
                    <a:lstStyle/>
                    <a:p>
                      <a:pPr algn="ctr" rtl="0" fontAlgn="ctr"/>
                      <a:r>
                        <a:rPr lang="en-GB" sz="1600" b="1" i="0" u="none" strike="noStrike" dirty="0">
                          <a:solidFill>
                            <a:schemeClr val="bg1"/>
                          </a:solidFill>
                          <a:effectLst/>
                          <a:latin typeface="Arial"/>
                        </a:rPr>
                        <a:t>Malnutrition</a:t>
                      </a:r>
                      <a:r>
                        <a:rPr lang="en-GB" sz="1800" b="1" i="0" u="none" strike="noStrike" dirty="0">
                          <a:solidFill>
                            <a:schemeClr val="bg1"/>
                          </a:solidFill>
                          <a:effectLst/>
                          <a:latin typeface="Arial"/>
                        </a:rPr>
                        <a:t> is </a:t>
                      </a:r>
                      <a:r>
                        <a:rPr lang="en-GB" sz="2200" b="1" i="0" u="none" strike="noStrike" dirty="0">
                          <a:solidFill>
                            <a:schemeClr val="bg1"/>
                          </a:solidFill>
                          <a:effectLst/>
                          <a:latin typeface="Arial"/>
                        </a:rPr>
                        <a:t>common</a:t>
                      </a:r>
                      <a:r>
                        <a:rPr lang="en-GB" sz="2000" b="0" i="0" u="none" strike="noStrike" dirty="0">
                          <a:solidFill>
                            <a:schemeClr val="bg1"/>
                          </a:solidFill>
                          <a:effectLst/>
                          <a:latin typeface="Arial"/>
                        </a:rPr>
                        <a:t> </a:t>
                      </a:r>
                      <a:r>
                        <a:rPr lang="en-GB" sz="1500" b="0" i="0" u="none" strike="noStrike" dirty="0">
                          <a:solidFill>
                            <a:schemeClr val="bg1"/>
                          </a:solidFill>
                          <a:effectLst/>
                          <a:latin typeface="Arial"/>
                        </a:rPr>
                        <a:t>in the UK, affecting more than </a:t>
                      </a:r>
                      <a:r>
                        <a:rPr lang="en-GB" sz="1800" b="1" i="0" u="none" strike="noStrike" dirty="0">
                          <a:solidFill>
                            <a:schemeClr val="bg1"/>
                          </a:solidFill>
                          <a:effectLst/>
                          <a:latin typeface="Arial"/>
                        </a:rPr>
                        <a:t>three </a:t>
                      </a:r>
                      <a:r>
                        <a:rPr lang="en-GB" sz="2400" b="1" i="0" u="none" strike="noStrike" dirty="0">
                          <a:solidFill>
                            <a:schemeClr val="bg1"/>
                          </a:solidFill>
                          <a:effectLst/>
                          <a:latin typeface="Arial"/>
                        </a:rPr>
                        <a:t>million</a:t>
                      </a:r>
                      <a:r>
                        <a:rPr lang="en-GB" sz="1500" b="1" i="0" u="none" strike="noStrike" dirty="0">
                          <a:solidFill>
                            <a:schemeClr val="bg1"/>
                          </a:solidFill>
                          <a:effectLst/>
                          <a:latin typeface="Arial"/>
                        </a:rPr>
                        <a:t> </a:t>
                      </a:r>
                      <a:r>
                        <a:rPr lang="en-GB" sz="1800" b="1" i="0" u="none" strike="noStrike" dirty="0">
                          <a:solidFill>
                            <a:schemeClr val="bg1"/>
                          </a:solidFill>
                          <a:effectLst/>
                          <a:latin typeface="Arial"/>
                        </a:rPr>
                        <a:t>people</a:t>
                      </a:r>
                      <a:r>
                        <a:rPr lang="en-GB" sz="1400" b="0" i="0" u="none" strike="noStrike" dirty="0">
                          <a:solidFill>
                            <a:schemeClr val="bg1"/>
                          </a:solidFill>
                          <a:effectLst/>
                          <a:latin typeface="Arial"/>
                        </a:rPr>
                        <a:t> </a:t>
                      </a:r>
                      <a:r>
                        <a:rPr lang="en-GB" sz="1500" b="0" i="0" u="none" strike="noStrike" dirty="0">
                          <a:solidFill>
                            <a:schemeClr val="bg1"/>
                          </a:solidFill>
                          <a:effectLst/>
                          <a:latin typeface="Arial"/>
                        </a:rPr>
                        <a:t>at any one time </a:t>
                      </a:r>
                      <a:endParaRPr lang="en-GB" sz="1500" b="1" i="0" u="none" strike="noStrike" dirty="0">
                        <a:solidFill>
                          <a:schemeClr val="bg1"/>
                        </a:solidFill>
                        <a:effectLst/>
                        <a:latin typeface="Arial"/>
                      </a:endParaRPr>
                    </a:p>
                  </a:txBody>
                  <a:tcPr marL="36000" marR="36000" marT="36000" marB="36000" anchor="ctr">
                    <a:solidFill>
                      <a:srgbClr val="25A2FF"/>
                    </a:solidFill>
                  </a:tcPr>
                </a:tc>
                <a:extLst>
                  <a:ext uri="{0D108BD9-81ED-4DB2-BD59-A6C34878D82A}">
                    <a16:rowId xmlns:a16="http://schemas.microsoft.com/office/drawing/2014/main" xmlns="" val="10000"/>
                  </a:ext>
                </a:extLst>
              </a:tr>
            </a:tbl>
          </a:graphicData>
        </a:graphic>
      </p:graphicFrame>
      <p:sp>
        <p:nvSpPr>
          <p:cNvPr id="7" name="What's the problem?"/>
          <p:cNvSpPr txBox="1">
            <a:spLocks/>
          </p:cNvSpPr>
          <p:nvPr/>
        </p:nvSpPr>
        <p:spPr>
          <a:xfrm>
            <a:off x="815557" y="960519"/>
            <a:ext cx="7356815" cy="667725"/>
          </a:xfrm>
          <a:prstGeom prst="homePlate">
            <a:avLst/>
          </a:prstGeom>
          <a:solidFill>
            <a:srgbClr val="0070C0"/>
          </a:solidFill>
        </p:spPr>
        <p:txBody>
          <a:bodyPr vert="horz" lIns="91440" tIns="45720" rIns="91440" bIns="45720" rtlCol="0" anchor="ctr">
            <a:normAutofit/>
          </a:bodyPr>
          <a:lstStyle>
            <a:lvl1pPr algn="l" defTabSz="457200" rtl="0" eaLnBrk="1" latinLnBrk="0" hangingPunct="1">
              <a:spcBef>
                <a:spcPct val="0"/>
              </a:spcBef>
              <a:buNone/>
              <a:defRPr lang="en-GB" sz="3600" b="1" i="0" kern="1200" baseline="0" smtClean="0">
                <a:solidFill>
                  <a:schemeClr val="tx2"/>
                </a:solidFill>
                <a:latin typeface="Arial"/>
                <a:ea typeface="+mj-ea"/>
                <a:cs typeface="Arial"/>
              </a:defRPr>
            </a:lvl1pPr>
          </a:lstStyle>
          <a:p>
            <a:r>
              <a:rPr dirty="0">
                <a:solidFill>
                  <a:prstClr val="white"/>
                </a:solidFill>
              </a:rPr>
              <a:t>What’s the problem?</a:t>
            </a:r>
          </a:p>
        </p:txBody>
      </p:sp>
    </p:spTree>
    <p:extLst>
      <p:ext uri="{BB962C8B-B14F-4D97-AF65-F5344CB8AC3E}">
        <p14:creationId xmlns:p14="http://schemas.microsoft.com/office/powerpoint/2010/main" xmlns="" val="323404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613ACB-05D8-4F9F-B289-4E395FA3FAC9}"/>
              </a:ext>
            </a:extLst>
          </p:cNvPr>
          <p:cNvSpPr>
            <a:spLocks noGrp="1"/>
          </p:cNvSpPr>
          <p:nvPr>
            <p:ph type="title"/>
          </p:nvPr>
        </p:nvSpPr>
        <p:spPr>
          <a:xfrm>
            <a:off x="323528" y="1205856"/>
            <a:ext cx="7704856" cy="889000"/>
          </a:xfrm>
        </p:spPr>
        <p:txBody>
          <a:bodyPr/>
          <a:lstStyle/>
          <a:p>
            <a:r>
              <a:rPr lang="en-GB" dirty="0"/>
              <a:t>Please support us!</a:t>
            </a:r>
          </a:p>
        </p:txBody>
      </p:sp>
      <p:sp>
        <p:nvSpPr>
          <p:cNvPr id="3" name="Content Placeholder 2">
            <a:extLst>
              <a:ext uri="{FF2B5EF4-FFF2-40B4-BE49-F238E27FC236}">
                <a16:creationId xmlns:a16="http://schemas.microsoft.com/office/drawing/2014/main" xmlns="" id="{B0DF7B44-16BA-4317-B2EA-8AD6DF8F590A}"/>
              </a:ext>
            </a:extLst>
          </p:cNvPr>
          <p:cNvSpPr>
            <a:spLocks noGrp="1"/>
          </p:cNvSpPr>
          <p:nvPr>
            <p:ph idx="1"/>
          </p:nvPr>
        </p:nvSpPr>
        <p:spPr>
          <a:xfrm>
            <a:off x="457200" y="1988840"/>
            <a:ext cx="8291264" cy="3168948"/>
          </a:xfrm>
        </p:spPr>
        <p:txBody>
          <a:bodyPr/>
          <a:lstStyle/>
          <a:p>
            <a:pPr>
              <a:buFont typeface="Arial" panose="020B0604020202020204" pitchFamily="34" charset="0"/>
              <a:buChar char="•"/>
            </a:pPr>
            <a:r>
              <a:rPr lang="en-GB" dirty="0"/>
              <a:t>Promote the programme to local partners</a:t>
            </a:r>
          </a:p>
          <a:p>
            <a:pPr>
              <a:buFont typeface="Arial" panose="020B0604020202020204" pitchFamily="34" charset="0"/>
              <a:buChar char="•"/>
            </a:pPr>
            <a:r>
              <a:rPr lang="en-GB" dirty="0"/>
              <a:t>Recommend organisations for training and resources</a:t>
            </a:r>
          </a:p>
          <a:p>
            <a:pPr>
              <a:buFont typeface="Arial" panose="020B0604020202020204" pitchFamily="34" charset="0"/>
              <a:buChar char="•"/>
            </a:pPr>
            <a:r>
              <a:rPr lang="en-GB" dirty="0"/>
              <a:t>Join the local steering group</a:t>
            </a:r>
          </a:p>
          <a:p>
            <a:pPr>
              <a:buFont typeface="Arial" panose="020B0604020202020204" pitchFamily="34" charset="0"/>
              <a:buChar char="•"/>
            </a:pPr>
            <a:r>
              <a:rPr lang="en-GB" dirty="0"/>
              <a:t>Support us on social media @</a:t>
            </a:r>
            <a:r>
              <a:rPr lang="en-GB" dirty="0" err="1"/>
              <a:t>GMNandH</a:t>
            </a:r>
            <a:endParaRPr lang="en-GB" dirty="0"/>
          </a:p>
          <a:p>
            <a:pPr>
              <a:buFont typeface="Arial" panose="020B0604020202020204" pitchFamily="34" charset="0"/>
              <a:buChar char="•"/>
            </a:pPr>
            <a:r>
              <a:rPr lang="en-GB" dirty="0"/>
              <a:t>Drive public awareness of the hidden problems of malnutrition and dehydration</a:t>
            </a:r>
          </a:p>
          <a:p>
            <a:pPr>
              <a:buFont typeface="Arial" panose="020B0604020202020204" pitchFamily="34" charset="0"/>
              <a:buChar char="•"/>
            </a:pPr>
            <a:r>
              <a:rPr lang="en-GB" dirty="0"/>
              <a:t>Provide more support for older people experiencing the transitions of later life</a:t>
            </a:r>
          </a:p>
          <a:p>
            <a:pPr>
              <a:buFont typeface="Arial" panose="020B0604020202020204" pitchFamily="34" charset="0"/>
              <a:buChar char="•"/>
            </a:pPr>
            <a:endParaRPr lang="en-GB" dirty="0"/>
          </a:p>
        </p:txBody>
      </p:sp>
    </p:spTree>
    <p:extLst>
      <p:ext uri="{BB962C8B-B14F-4D97-AF65-F5344CB8AC3E}">
        <p14:creationId xmlns:p14="http://schemas.microsoft.com/office/powerpoint/2010/main" xmlns="" val="2920807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075" y="2247513"/>
            <a:ext cx="8458200" cy="1470025"/>
          </a:xfrm>
        </p:spPr>
        <p:txBody>
          <a:bodyPr/>
          <a:lstStyle/>
          <a:p>
            <a:r>
              <a:rPr lang="en-GB" dirty="0"/>
              <a:t>Team EAU Innovation Project </a:t>
            </a:r>
            <a:br>
              <a:rPr lang="en-GB" dirty="0"/>
            </a:br>
            <a:r>
              <a:rPr lang="en-GB" dirty="0"/>
              <a:t>‘Malnutrition Closer to Home’</a:t>
            </a:r>
          </a:p>
        </p:txBody>
      </p:sp>
      <p:sp>
        <p:nvSpPr>
          <p:cNvPr id="3" name="Subtitle 2"/>
          <p:cNvSpPr>
            <a:spLocks noGrp="1"/>
          </p:cNvSpPr>
          <p:nvPr>
            <p:ph type="subTitle" idx="1"/>
          </p:nvPr>
        </p:nvSpPr>
        <p:spPr/>
        <p:txBody>
          <a:bodyPr>
            <a:normAutofit fontScale="92500"/>
          </a:bodyPr>
          <a:lstStyle/>
          <a:p>
            <a:r>
              <a:rPr lang="en-GB" dirty="0"/>
              <a:t>Colette McLoughlin, Fay Gawith, Helen Christmas</a:t>
            </a:r>
          </a:p>
          <a:p>
            <a:r>
              <a:rPr lang="en-GB" dirty="0"/>
              <a:t>Dietetic Team</a:t>
            </a:r>
          </a:p>
          <a:p>
            <a:r>
              <a:rPr lang="en-GB" dirty="0"/>
              <a:t>Salford Royal NHS Foundation Trust </a:t>
            </a:r>
          </a:p>
        </p:txBody>
      </p:sp>
    </p:spTree>
    <p:extLst>
      <p:ext uri="{BB962C8B-B14F-4D97-AF65-F5344CB8AC3E}">
        <p14:creationId xmlns:p14="http://schemas.microsoft.com/office/powerpoint/2010/main" xmlns="" val="1563041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normAutofit/>
          </a:bodyPr>
          <a:lstStyle/>
          <a:p>
            <a:r>
              <a:rPr lang="en-GB" dirty="0">
                <a:solidFill>
                  <a:schemeClr val="accent4">
                    <a:lumMod val="60000"/>
                    <a:lumOff val="40000"/>
                  </a:schemeClr>
                </a:solidFill>
              </a:rPr>
              <a:t>Disease Related Malnutrition (DRM)</a:t>
            </a:r>
          </a:p>
        </p:txBody>
      </p:sp>
      <p:sp>
        <p:nvSpPr>
          <p:cNvPr id="3" name="Content Placeholder 2"/>
          <p:cNvSpPr>
            <a:spLocks noGrp="1"/>
          </p:cNvSpPr>
          <p:nvPr>
            <p:ph idx="1"/>
          </p:nvPr>
        </p:nvSpPr>
        <p:spPr>
          <a:xfrm>
            <a:off x="467544" y="1752254"/>
            <a:ext cx="8229600" cy="4325112"/>
          </a:xfrm>
        </p:spPr>
        <p:txBody>
          <a:bodyPr>
            <a:normAutofit/>
          </a:bodyPr>
          <a:lstStyle/>
          <a:p>
            <a:r>
              <a:rPr lang="en-US" sz="2200" b="1" dirty="0"/>
              <a:t>10-14% </a:t>
            </a:r>
            <a:r>
              <a:rPr lang="en-US" sz="2200" dirty="0"/>
              <a:t>of the 65+ population is at risk of malnutrition, </a:t>
            </a:r>
          </a:p>
          <a:p>
            <a:endParaRPr lang="en-US" sz="2200" dirty="0"/>
          </a:p>
          <a:p>
            <a:r>
              <a:rPr lang="en-US" sz="2200" b="1" dirty="0"/>
              <a:t>93% </a:t>
            </a:r>
            <a:r>
              <a:rPr lang="en-US" sz="2200" dirty="0"/>
              <a:t>of those at risk of malnutrition are in the community. </a:t>
            </a:r>
          </a:p>
          <a:p>
            <a:endParaRPr lang="en-US" sz="2200" dirty="0"/>
          </a:p>
          <a:p>
            <a:r>
              <a:rPr lang="en-US" sz="2200" dirty="0"/>
              <a:t>Costs </a:t>
            </a:r>
            <a:r>
              <a:rPr lang="en-US" sz="2200" b="1" dirty="0"/>
              <a:t>£29.5Billion </a:t>
            </a:r>
            <a:r>
              <a:rPr lang="en-US" sz="2200" dirty="0"/>
              <a:t>in the UK. </a:t>
            </a:r>
          </a:p>
          <a:p>
            <a:endParaRPr lang="en-US" dirty="0"/>
          </a:p>
          <a:p>
            <a:endParaRPr lang="en-US" dirty="0"/>
          </a:p>
          <a:p>
            <a:endParaRPr lang="en-GB" dirty="0"/>
          </a:p>
        </p:txBody>
      </p:sp>
      <p:pic>
        <p:nvPicPr>
          <p:cNvPr id="1029" name="Picture 5"/>
          <p:cNvPicPr>
            <a:picLocks noChangeAspect="1" noChangeArrowheads="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99595" y="3891098"/>
            <a:ext cx="2520280" cy="22611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5940152" y="3846465"/>
            <a:ext cx="2473449" cy="22229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65478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 y="836712"/>
            <a:ext cx="8229600" cy="1066800"/>
          </a:xfrm>
        </p:spPr>
        <p:txBody>
          <a:bodyPr>
            <a:normAutofit/>
          </a:bodyPr>
          <a:lstStyle/>
          <a:p>
            <a:r>
              <a:rPr lang="en-US" sz="2000" dirty="0"/>
              <a:t>Residents aged 65 years and over with BMI of &lt;20kg/m² in Salford</a:t>
            </a:r>
            <a:br>
              <a:rPr lang="en-US" sz="2000" dirty="0"/>
            </a:br>
            <a:endParaRPr lang="en-GB" sz="2000" dirty="0"/>
          </a:p>
        </p:txBody>
      </p:sp>
      <p:pic>
        <p:nvPicPr>
          <p:cNvPr id="5122" name="Picture 2"/>
          <p:cNvPicPr>
            <a:picLocks noGrp="1" noChangeAspect="1" noChangeArrowheads="1"/>
          </p:cNvPicPr>
          <p:nvPr>
            <p:ph idx="1"/>
          </p:nvPr>
        </p:nvPicPr>
        <p:blipFill>
          <a:blip r:embed="rId2" cstate="print">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467545" y="1844827"/>
            <a:ext cx="8238783" cy="2880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115617" y="4941171"/>
            <a:ext cx="6984776" cy="1015663"/>
          </a:xfrm>
          <a:prstGeom prst="rect">
            <a:avLst/>
          </a:prstGeom>
          <a:noFill/>
        </p:spPr>
        <p:txBody>
          <a:bodyPr wrap="square" rtlCol="0">
            <a:spAutoFit/>
          </a:bodyPr>
          <a:lstStyle/>
          <a:p>
            <a:pPr algn="ctr" defTabSz="914400"/>
            <a:r>
              <a:rPr lang="en-GB" sz="2000" dirty="0">
                <a:solidFill>
                  <a:srgbClr val="A04DA3">
                    <a:lumMod val="75000"/>
                  </a:srgbClr>
                </a:solidFill>
                <a:latin typeface="Trebuchet MS"/>
              </a:rPr>
              <a:t>The percentage of elderly people with suboptimal BMI is increasing year on year. With the oldest age group increasing by nearly 60%</a:t>
            </a:r>
          </a:p>
        </p:txBody>
      </p:sp>
    </p:spTree>
    <p:extLst>
      <p:ext uri="{BB962C8B-B14F-4D97-AF65-F5344CB8AC3E}">
        <p14:creationId xmlns:p14="http://schemas.microsoft.com/office/powerpoint/2010/main" xmlns="" val="4274480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29600" cy="1066800"/>
          </a:xfrm>
        </p:spPr>
        <p:txBody>
          <a:bodyPr/>
          <a:lstStyle/>
          <a:p>
            <a:r>
              <a:rPr lang="en-GB" dirty="0"/>
              <a:t>Driver Diagram EAU project</a:t>
            </a:r>
          </a:p>
        </p:txBody>
      </p:sp>
      <p:pic>
        <p:nvPicPr>
          <p:cNvPr id="1126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l="6061" t="16909" r="7160" b="7379"/>
          <a:stretch/>
        </p:blipFill>
        <p:spPr bwMode="auto">
          <a:xfrm>
            <a:off x="395536" y="1387508"/>
            <a:ext cx="7488832" cy="52270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59629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20688"/>
            <a:ext cx="8229600" cy="1066800"/>
          </a:xfrm>
        </p:spPr>
        <p:txBody>
          <a:bodyPr/>
          <a:lstStyle/>
          <a:p>
            <a:r>
              <a:rPr lang="en-GB" dirty="0"/>
              <a:t>Key Objectives </a:t>
            </a:r>
          </a:p>
        </p:txBody>
      </p:sp>
      <p:graphicFrame>
        <p:nvGraphicFramePr>
          <p:cNvPr id="4" name="Object 3"/>
          <p:cNvGraphicFramePr>
            <a:graphicFrameLocks noChangeAspect="1"/>
          </p:cNvGraphicFramePr>
          <p:nvPr>
            <p:extLst>
              <p:ext uri="{D42A27DB-BD31-4B8C-83A1-F6EECF244321}">
                <p14:modId xmlns:p14="http://schemas.microsoft.com/office/powerpoint/2010/main" xmlns="" val="441898766"/>
              </p:ext>
            </p:extLst>
          </p:nvPr>
        </p:nvGraphicFramePr>
        <p:xfrm>
          <a:off x="251520" y="1628800"/>
          <a:ext cx="8623066" cy="5027987"/>
        </p:xfrm>
        <a:graphic>
          <a:graphicData uri="http://schemas.openxmlformats.org/presentationml/2006/ole">
            <p:oleObj spid="_x0000_s1030" name="Document" r:id="rId3" imgW="5873376" imgH="3431584" progId="Word.Document.12">
              <p:embed/>
            </p:oleObj>
          </a:graphicData>
        </a:graphic>
      </p:graphicFrame>
    </p:spTree>
    <p:extLst>
      <p:ext uri="{BB962C8B-B14F-4D97-AF65-F5344CB8AC3E}">
        <p14:creationId xmlns:p14="http://schemas.microsoft.com/office/powerpoint/2010/main" xmlns="" val="3507531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8229600" cy="1066800"/>
          </a:xfrm>
        </p:spPr>
        <p:txBody>
          <a:bodyPr/>
          <a:lstStyle/>
          <a:p>
            <a:r>
              <a:rPr lang="en-GB" dirty="0"/>
              <a:t>What have we achieved so far?</a:t>
            </a:r>
          </a:p>
        </p:txBody>
      </p:sp>
      <p:sp>
        <p:nvSpPr>
          <p:cNvPr id="3" name="Content Placeholder 2"/>
          <p:cNvSpPr>
            <a:spLocks noGrp="1"/>
          </p:cNvSpPr>
          <p:nvPr>
            <p:ph idx="1"/>
          </p:nvPr>
        </p:nvSpPr>
        <p:spPr>
          <a:xfrm>
            <a:off x="457200" y="2249424"/>
            <a:ext cx="8229600" cy="3195800"/>
          </a:xfrm>
        </p:spPr>
        <p:txBody>
          <a:bodyPr>
            <a:normAutofit fontScale="92500" lnSpcReduction="10000"/>
          </a:bodyPr>
          <a:lstStyle/>
          <a:p>
            <a:r>
              <a:rPr lang="en-GB" dirty="0"/>
              <a:t>387 inpatient referrals in 6months.</a:t>
            </a:r>
          </a:p>
          <a:p>
            <a:endParaRPr lang="en-GB" dirty="0"/>
          </a:p>
          <a:p>
            <a:r>
              <a:rPr lang="en-GB" dirty="0"/>
              <a:t>40% of our target number of patient referrals</a:t>
            </a:r>
          </a:p>
          <a:p>
            <a:endParaRPr lang="en-GB" dirty="0"/>
          </a:p>
          <a:p>
            <a:r>
              <a:rPr lang="en-GB" dirty="0"/>
              <a:t>Additional patient contacts through group sessions</a:t>
            </a:r>
          </a:p>
          <a:p>
            <a:endParaRPr lang="en-GB" dirty="0"/>
          </a:p>
          <a:p>
            <a:r>
              <a:rPr lang="en-GB" dirty="0"/>
              <a:t>Promoting a ‘Food first’ approach through Nutritional Action Plans</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xmlns="" val="1568357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GB" dirty="0"/>
              <a:t>Developed Appropriate Nutritional Pathways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2582754793"/>
              </p:ext>
            </p:extLst>
          </p:nvPr>
        </p:nvGraphicFramePr>
        <p:xfrm>
          <a:off x="457200" y="2249488"/>
          <a:ext cx="8435280" cy="4317480"/>
        </p:xfrm>
        <a:graphic>
          <a:graphicData uri="http://schemas.openxmlformats.org/drawingml/2006/table">
            <a:tbl>
              <a:tblPr firstRow="1" bandRow="1">
                <a:tableStyleId>{5C22544A-7EE6-4342-B048-85BDC9FD1C3A}</a:tableStyleId>
              </a:tblPr>
              <a:tblGrid>
                <a:gridCol w="1687056">
                  <a:extLst>
                    <a:ext uri="{9D8B030D-6E8A-4147-A177-3AD203B41FA5}">
                      <a16:colId xmlns:a16="http://schemas.microsoft.com/office/drawing/2014/main" xmlns="" val="20000"/>
                    </a:ext>
                  </a:extLst>
                </a:gridCol>
                <a:gridCol w="1687056">
                  <a:extLst>
                    <a:ext uri="{9D8B030D-6E8A-4147-A177-3AD203B41FA5}">
                      <a16:colId xmlns:a16="http://schemas.microsoft.com/office/drawing/2014/main" xmlns="" val="20001"/>
                    </a:ext>
                  </a:extLst>
                </a:gridCol>
                <a:gridCol w="1687056">
                  <a:extLst>
                    <a:ext uri="{9D8B030D-6E8A-4147-A177-3AD203B41FA5}">
                      <a16:colId xmlns:a16="http://schemas.microsoft.com/office/drawing/2014/main" xmlns="" val="20002"/>
                    </a:ext>
                  </a:extLst>
                </a:gridCol>
                <a:gridCol w="1687056">
                  <a:extLst>
                    <a:ext uri="{9D8B030D-6E8A-4147-A177-3AD203B41FA5}">
                      <a16:colId xmlns:a16="http://schemas.microsoft.com/office/drawing/2014/main" xmlns="" val="20003"/>
                    </a:ext>
                  </a:extLst>
                </a:gridCol>
                <a:gridCol w="1687056">
                  <a:extLst>
                    <a:ext uri="{9D8B030D-6E8A-4147-A177-3AD203B41FA5}">
                      <a16:colId xmlns:a16="http://schemas.microsoft.com/office/drawing/2014/main" xmlns="" val="20004"/>
                    </a:ext>
                  </a:extLst>
                </a:gridCol>
              </a:tblGrid>
              <a:tr h="819472">
                <a:tc>
                  <a:txBody>
                    <a:bodyPr/>
                    <a:lstStyle/>
                    <a:p>
                      <a:endParaRPr lang="en-GB" dirty="0"/>
                    </a:p>
                  </a:txBody>
                  <a:tcPr/>
                </a:tc>
                <a:tc>
                  <a:txBody>
                    <a:bodyPr/>
                    <a:lstStyle/>
                    <a:p>
                      <a:r>
                        <a:rPr lang="en-GB" dirty="0"/>
                        <a:t>Pathway</a:t>
                      </a:r>
                      <a:r>
                        <a:rPr lang="en-GB" baseline="0" dirty="0"/>
                        <a:t> 1 (MUST = 0)</a:t>
                      </a:r>
                      <a:endParaRPr lang="en-GB" dirty="0"/>
                    </a:p>
                  </a:txBody>
                  <a:tcPr/>
                </a:tc>
                <a:tc>
                  <a:txBody>
                    <a:bodyPr/>
                    <a:lstStyle/>
                    <a:p>
                      <a:r>
                        <a:rPr lang="en-GB" dirty="0"/>
                        <a:t>Pathway 2 (MUST = 1)</a:t>
                      </a:r>
                    </a:p>
                  </a:txBody>
                  <a:tcPr/>
                </a:tc>
                <a:tc>
                  <a:txBody>
                    <a:bodyPr/>
                    <a:lstStyle/>
                    <a:p>
                      <a:r>
                        <a:rPr lang="en-GB" dirty="0"/>
                        <a:t>Pathway</a:t>
                      </a:r>
                      <a:r>
                        <a:rPr lang="en-GB" baseline="0" dirty="0"/>
                        <a:t> 3 (MUST= 2+)</a:t>
                      </a:r>
                      <a:endParaRPr lang="en-GB" dirty="0"/>
                    </a:p>
                  </a:txBody>
                  <a:tcPr/>
                </a:tc>
                <a:tc>
                  <a:txBody>
                    <a:bodyPr/>
                    <a:lstStyle/>
                    <a:p>
                      <a:r>
                        <a:rPr lang="en-GB" dirty="0"/>
                        <a:t>Pathway</a:t>
                      </a:r>
                      <a:r>
                        <a:rPr lang="en-GB" baseline="0" dirty="0"/>
                        <a:t> 4</a:t>
                      </a:r>
                    </a:p>
                    <a:p>
                      <a:r>
                        <a:rPr lang="en-GB" baseline="0" dirty="0"/>
                        <a:t>(nil input required) </a:t>
                      </a:r>
                      <a:endParaRPr lang="en-GB" dirty="0"/>
                    </a:p>
                  </a:txBody>
                  <a:tcPr/>
                </a:tc>
                <a:extLst>
                  <a:ext uri="{0D108BD9-81ED-4DB2-BD59-A6C34878D82A}">
                    <a16:rowId xmlns:a16="http://schemas.microsoft.com/office/drawing/2014/main" xmlns="" val="10000"/>
                  </a:ext>
                </a:extLst>
              </a:tr>
              <a:tr h="850770">
                <a:tc>
                  <a:txBody>
                    <a:bodyPr/>
                    <a:lstStyle/>
                    <a:p>
                      <a:r>
                        <a:rPr lang="en-GB" dirty="0"/>
                        <a:t>Dietetic screening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nchor="ctr"/>
                </a:tc>
                <a:extLst>
                  <a:ext uri="{0D108BD9-81ED-4DB2-BD59-A6C34878D82A}">
                    <a16:rowId xmlns:a16="http://schemas.microsoft.com/office/drawing/2014/main" xmlns="" val="10001"/>
                  </a:ext>
                </a:extLst>
              </a:tr>
              <a:tr h="850770">
                <a:tc>
                  <a:txBody>
                    <a:bodyPr/>
                    <a:lstStyle/>
                    <a:p>
                      <a:r>
                        <a:rPr lang="en-GB" dirty="0"/>
                        <a:t>Lunch</a:t>
                      </a:r>
                      <a:r>
                        <a:rPr lang="en-GB" baseline="0" dirty="0"/>
                        <a:t> and Learn</a:t>
                      </a:r>
                      <a:endParaRPr lang="en-GB" dirty="0"/>
                    </a:p>
                  </a:txBody>
                  <a:tcPr/>
                </a:tc>
                <a:tc>
                  <a:txBody>
                    <a:bodyPr/>
                    <a:lstStyle/>
                    <a:p>
                      <a:pPr algn="ctr"/>
                      <a:r>
                        <a:rPr lang="en-GB" dirty="0"/>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nchor="ctr"/>
                </a:tc>
                <a:tc>
                  <a:txBody>
                    <a:bodyPr/>
                    <a:lstStyle/>
                    <a:p>
                      <a:pPr algn="ctr"/>
                      <a:r>
                        <a:rPr lang="en-GB" dirty="0"/>
                        <a:t>If desired</a:t>
                      </a:r>
                    </a:p>
                  </a:txBody>
                  <a:tcPr anchor="ctr"/>
                </a:tc>
                <a:tc>
                  <a:txBody>
                    <a:bodyPr/>
                    <a:lstStyle/>
                    <a:p>
                      <a:pPr algn="ctr"/>
                      <a:r>
                        <a:rPr lang="en-GB" dirty="0"/>
                        <a:t>X</a:t>
                      </a:r>
                    </a:p>
                  </a:txBody>
                  <a:tcPr anchor="ctr"/>
                </a:tc>
                <a:extLst>
                  <a:ext uri="{0D108BD9-81ED-4DB2-BD59-A6C34878D82A}">
                    <a16:rowId xmlns:a16="http://schemas.microsoft.com/office/drawing/2014/main" xmlns="" val="10002"/>
                  </a:ext>
                </a:extLst>
              </a:tr>
              <a:tr h="850770">
                <a:tc>
                  <a:txBody>
                    <a:bodyPr/>
                    <a:lstStyle/>
                    <a:p>
                      <a:r>
                        <a:rPr lang="en-GB" dirty="0"/>
                        <a:t>Nutritional Action</a:t>
                      </a:r>
                      <a:r>
                        <a:rPr lang="en-GB" baseline="0" dirty="0"/>
                        <a:t> Plan</a:t>
                      </a:r>
                      <a:endParaRPr lang="en-GB" dirty="0"/>
                    </a:p>
                  </a:txBody>
                  <a:tcPr/>
                </a:tc>
                <a:tc>
                  <a:txBody>
                    <a:bodyPr/>
                    <a:lstStyle/>
                    <a:p>
                      <a:pPr algn="ctr"/>
                      <a:r>
                        <a:rPr lang="en-GB" dirty="0"/>
                        <a:t>X</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nchor="ctr"/>
                </a:tc>
                <a:tc>
                  <a:txBody>
                    <a:bodyPr/>
                    <a:lstStyle/>
                    <a:p>
                      <a:pPr algn="ctr"/>
                      <a:r>
                        <a:rPr lang="en-GB" dirty="0"/>
                        <a:t>X</a:t>
                      </a:r>
                    </a:p>
                  </a:txBody>
                  <a:tcPr anchor="ctr"/>
                </a:tc>
                <a:extLst>
                  <a:ext uri="{0D108BD9-81ED-4DB2-BD59-A6C34878D82A}">
                    <a16:rowId xmlns:a16="http://schemas.microsoft.com/office/drawing/2014/main" xmlns="" val="10003"/>
                  </a:ext>
                </a:extLst>
              </a:tr>
              <a:tr h="850770">
                <a:tc>
                  <a:txBody>
                    <a:bodyPr/>
                    <a:lstStyle/>
                    <a:p>
                      <a:r>
                        <a:rPr lang="en-GB" dirty="0" err="1"/>
                        <a:t>Ongoing</a:t>
                      </a:r>
                      <a:r>
                        <a:rPr lang="en-GB" dirty="0"/>
                        <a:t> Dietetic</a:t>
                      </a:r>
                      <a:r>
                        <a:rPr lang="en-GB" baseline="0" dirty="0"/>
                        <a:t> Input</a:t>
                      </a:r>
                      <a:endParaRPr lang="en-GB" dirty="0"/>
                    </a:p>
                  </a:txBody>
                  <a:tcPr/>
                </a:tc>
                <a:tc>
                  <a:txBody>
                    <a:bodyPr/>
                    <a:lstStyle/>
                    <a:p>
                      <a:pPr algn="ctr"/>
                      <a:r>
                        <a:rPr lang="en-GB" dirty="0"/>
                        <a:t>X</a:t>
                      </a:r>
                    </a:p>
                  </a:txBody>
                  <a:tcPr anchor="ctr"/>
                </a:tc>
                <a:tc>
                  <a:txBody>
                    <a:bodyPr/>
                    <a:lstStyle/>
                    <a:p>
                      <a:pPr algn="ctr"/>
                      <a:r>
                        <a:rPr lang="en-GB" dirty="0"/>
                        <a:t>X</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nchor="ctr"/>
                </a:tc>
                <a:tc>
                  <a:txBody>
                    <a:bodyPr/>
                    <a:lstStyle/>
                    <a:p>
                      <a:pPr algn="ctr"/>
                      <a:r>
                        <a:rPr lang="en-GB" dirty="0"/>
                        <a:t>X</a:t>
                      </a:r>
                    </a:p>
                  </a:txBody>
                  <a:tcPr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693005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Patients Contacts Split By Pathway</a:t>
            </a:r>
          </a:p>
        </p:txBody>
      </p:sp>
      <p:sp>
        <p:nvSpPr>
          <p:cNvPr id="3" name="Content Placeholder 2"/>
          <p:cNvSpPr>
            <a:spLocks noGrp="1"/>
          </p:cNvSpPr>
          <p:nvPr>
            <p:ph idx="1"/>
          </p:nvPr>
        </p:nvSpPr>
        <p:spPr/>
        <p:txBody>
          <a:bodyPr>
            <a:norm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a:p>
            <a:endParaRPr lang="en-GB" dirty="0"/>
          </a:p>
          <a:p>
            <a:endParaRPr lang="en-GB" dirty="0"/>
          </a:p>
          <a:p>
            <a:endParaRPr lang="en-GB" dirty="0"/>
          </a:p>
        </p:txBody>
      </p:sp>
      <p:graphicFrame>
        <p:nvGraphicFramePr>
          <p:cNvPr id="4" name="Chart 3"/>
          <p:cNvGraphicFramePr>
            <a:graphicFrameLocks/>
          </p:cNvGraphicFramePr>
          <p:nvPr>
            <p:extLst>
              <p:ext uri="{D42A27DB-BD31-4B8C-83A1-F6EECF244321}">
                <p14:modId xmlns:p14="http://schemas.microsoft.com/office/powerpoint/2010/main" xmlns="" val="3126785607"/>
              </p:ext>
            </p:extLst>
          </p:nvPr>
        </p:nvGraphicFramePr>
        <p:xfrm>
          <a:off x="611560" y="2204864"/>
          <a:ext cx="7776864" cy="44283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915072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1066800"/>
          </a:xfrm>
        </p:spPr>
        <p:txBody>
          <a:bodyPr/>
          <a:lstStyle/>
          <a:p>
            <a:r>
              <a:rPr lang="en-GB" dirty="0"/>
              <a:t>EAU Training</a:t>
            </a:r>
          </a:p>
        </p:txBody>
      </p:sp>
      <p:grpSp>
        <p:nvGrpSpPr>
          <p:cNvPr id="5" name="Group 4"/>
          <p:cNvGrpSpPr/>
          <p:nvPr/>
        </p:nvGrpSpPr>
        <p:grpSpPr>
          <a:xfrm>
            <a:off x="657596" y="1556792"/>
            <a:ext cx="7946855" cy="4882852"/>
            <a:chOff x="657593" y="1268760"/>
            <a:chExt cx="8173536" cy="5170884"/>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l="4394" t="13940" r="9091"/>
            <a:stretch/>
          </p:blipFill>
          <p:spPr>
            <a:xfrm>
              <a:off x="5652120" y="1268760"/>
              <a:ext cx="3179009" cy="237172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11740" y="3655335"/>
              <a:ext cx="2088232" cy="278430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31840" y="1268760"/>
              <a:ext cx="2520280" cy="3360373"/>
            </a:xfrm>
            <a:prstGeom prst="rect">
              <a:avLst/>
            </a:prstGeom>
          </p:spPr>
        </p:pic>
        <p:pic>
          <p:nvPicPr>
            <p:cNvPr id="9" name="Picture 2"/>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657593" y="1268760"/>
              <a:ext cx="2474247" cy="3298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10"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43192" y="4886300"/>
            <a:ext cx="5381625"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11003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724525" y="5229231"/>
            <a:ext cx="3132138"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Rectangle 16"/>
          <p:cNvSpPr/>
          <p:nvPr/>
        </p:nvSpPr>
        <p:spPr>
          <a:xfrm>
            <a:off x="0" y="5229231"/>
            <a:ext cx="3132138"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aphicFrame>
        <p:nvGraphicFramePr>
          <p:cNvPr id="5" name="Diagram 4"/>
          <p:cNvGraphicFramePr/>
          <p:nvPr/>
        </p:nvGraphicFramePr>
        <p:xfrm>
          <a:off x="2214546" y="1214422"/>
          <a:ext cx="4286280" cy="5214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197" name="Group 1"/>
          <p:cNvGrpSpPr>
            <a:grpSpLocks/>
          </p:cNvGrpSpPr>
          <p:nvPr/>
        </p:nvGrpSpPr>
        <p:grpSpPr bwMode="auto">
          <a:xfrm>
            <a:off x="6918325" y="1335090"/>
            <a:ext cx="814388" cy="5165725"/>
            <a:chOff x="3843" y="3586"/>
            <a:chExt cx="792" cy="8136"/>
          </a:xfrm>
        </p:grpSpPr>
        <p:sp>
          <p:nvSpPr>
            <p:cNvPr id="8201" name="AutoShape 2"/>
            <p:cNvSpPr>
              <a:spLocks noChangeArrowheads="1"/>
            </p:cNvSpPr>
            <p:nvPr/>
          </p:nvSpPr>
          <p:spPr bwMode="auto">
            <a:xfrm rot="-5400000">
              <a:off x="2055" y="5400"/>
              <a:ext cx="4394" cy="765"/>
            </a:xfrm>
            <a:prstGeom prst="leftRightArrow">
              <a:avLst>
                <a:gd name="adj1" fmla="val 50000"/>
                <a:gd name="adj2" fmla="val 135139"/>
              </a:avLst>
            </a:prstGeom>
            <a:solidFill>
              <a:srgbClr val="FFFFFF"/>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spcAft>
                  <a:spcPts val="1000"/>
                </a:spcAft>
                <a:buFontTx/>
                <a:buNone/>
              </a:pPr>
              <a:r>
                <a:rPr lang="en-GB" altLang="en-US" sz="2400"/>
                <a:t>93% </a:t>
              </a:r>
              <a:endParaRPr lang="en-US" altLang="en-US" sz="2400">
                <a:latin typeface="Times New Roman" pitchFamily="18" charset="0"/>
              </a:endParaRPr>
            </a:p>
          </p:txBody>
        </p:sp>
        <p:sp>
          <p:nvSpPr>
            <p:cNvPr id="8202" name="AutoShape 3"/>
            <p:cNvSpPr>
              <a:spLocks noChangeArrowheads="1"/>
            </p:cNvSpPr>
            <p:nvPr/>
          </p:nvSpPr>
          <p:spPr bwMode="auto">
            <a:xfrm rot="-5400000">
              <a:off x="3326" y="8497"/>
              <a:ext cx="1800" cy="765"/>
            </a:xfrm>
            <a:prstGeom prst="leftRightArrow">
              <a:avLst>
                <a:gd name="adj1" fmla="val 50000"/>
                <a:gd name="adj2" fmla="val 47059"/>
              </a:avLst>
            </a:prstGeom>
            <a:solidFill>
              <a:srgbClr val="FFFFFF"/>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spcAft>
                  <a:spcPts val="1000"/>
                </a:spcAft>
                <a:buFontTx/>
                <a:buNone/>
              </a:pPr>
              <a:r>
                <a:rPr lang="en-GB" altLang="en-US" sz="2400"/>
                <a:t>5% </a:t>
              </a:r>
              <a:endParaRPr lang="en-US" altLang="en-US" sz="2400">
                <a:latin typeface="Times New Roman" pitchFamily="18" charset="0"/>
              </a:endParaRPr>
            </a:p>
          </p:txBody>
        </p:sp>
        <p:sp>
          <p:nvSpPr>
            <p:cNvPr id="8203" name="AutoShape 4"/>
            <p:cNvSpPr>
              <a:spLocks noChangeArrowheads="1"/>
            </p:cNvSpPr>
            <p:nvPr/>
          </p:nvSpPr>
          <p:spPr bwMode="auto">
            <a:xfrm rot="-5400000">
              <a:off x="3289" y="10375"/>
              <a:ext cx="1928" cy="765"/>
            </a:xfrm>
            <a:prstGeom prst="leftRightArrow">
              <a:avLst>
                <a:gd name="adj1" fmla="val 50000"/>
                <a:gd name="adj2" fmla="val 35925"/>
              </a:avLst>
            </a:prstGeom>
            <a:solidFill>
              <a:srgbClr val="FFFFFF"/>
            </a:solidFill>
            <a:ln w="9525">
              <a:solidFill>
                <a:srgbClr val="000000"/>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spcAft>
                  <a:spcPts val="1000"/>
                </a:spcAft>
                <a:buFontTx/>
                <a:buNone/>
              </a:pPr>
              <a:r>
                <a:rPr lang="en-GB" altLang="en-US" sz="2400"/>
                <a:t>2%</a:t>
              </a:r>
              <a:endParaRPr lang="en-US" altLang="en-US" sz="2400">
                <a:latin typeface="Times New Roman" pitchFamily="18" charset="0"/>
              </a:endParaRPr>
            </a:p>
          </p:txBody>
        </p:sp>
      </p:grpSp>
      <p:sp>
        <p:nvSpPr>
          <p:cNvPr id="18" name="Left-Right Arrow 17"/>
          <p:cNvSpPr/>
          <p:nvPr/>
        </p:nvSpPr>
        <p:spPr>
          <a:xfrm rot="16200000">
            <a:off x="-1539081" y="3396458"/>
            <a:ext cx="5214938" cy="9937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t>3 million malnourished</a:t>
            </a:r>
          </a:p>
        </p:txBody>
      </p:sp>
      <p:sp>
        <p:nvSpPr>
          <p:cNvPr id="19" name="Curved Up Arrow 18"/>
          <p:cNvSpPr/>
          <p:nvPr/>
        </p:nvSpPr>
        <p:spPr>
          <a:xfrm rot="4070765" flipH="1">
            <a:off x="2243932" y="4406112"/>
            <a:ext cx="2139950" cy="73183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8200" name="TextBox 2"/>
          <p:cNvSpPr txBox="1">
            <a:spLocks noChangeArrowheads="1"/>
          </p:cNvSpPr>
          <p:nvPr/>
        </p:nvSpPr>
        <p:spPr bwMode="auto">
          <a:xfrm>
            <a:off x="395538" y="560393"/>
            <a:ext cx="835292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GB" altLang="en-US" sz="3600" b="1" dirty="0">
                <a:latin typeface="+mn-lt"/>
              </a:rPr>
              <a:t>Who is at risk?</a:t>
            </a:r>
            <a:r>
              <a:rPr lang="en-GB" altLang="en-US" sz="3600" b="1" dirty="0">
                <a:solidFill>
                  <a:schemeClr val="bg1"/>
                </a:solidFill>
                <a:latin typeface="+mn-lt"/>
              </a:rPr>
              <a:t> </a:t>
            </a:r>
          </a:p>
        </p:txBody>
      </p:sp>
    </p:spTree>
    <p:extLst>
      <p:ext uri="{BB962C8B-B14F-4D97-AF65-F5344CB8AC3E}">
        <p14:creationId xmlns:p14="http://schemas.microsoft.com/office/powerpoint/2010/main" xmlns="" val="18526399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Referrals split by ward</a:t>
            </a:r>
          </a:p>
        </p:txBody>
      </p:sp>
      <p:graphicFrame>
        <p:nvGraphicFramePr>
          <p:cNvPr id="6" name="Chart 5"/>
          <p:cNvGraphicFramePr>
            <a:graphicFrameLocks/>
          </p:cNvGraphicFramePr>
          <p:nvPr>
            <p:extLst>
              <p:ext uri="{D42A27DB-BD31-4B8C-83A1-F6EECF244321}">
                <p14:modId xmlns:p14="http://schemas.microsoft.com/office/powerpoint/2010/main" xmlns="" val="3884810894"/>
              </p:ext>
            </p:extLst>
          </p:nvPr>
        </p:nvGraphicFramePr>
        <p:xfrm>
          <a:off x="395536" y="2057400"/>
          <a:ext cx="8208912" cy="46119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4203301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5656" y="620693"/>
            <a:ext cx="6509096" cy="830997"/>
          </a:xfrm>
          <a:prstGeom prst="rect">
            <a:avLst/>
          </a:prstGeom>
          <a:noFill/>
        </p:spPr>
        <p:txBody>
          <a:bodyPr wrap="square" rtlCol="0">
            <a:spAutoFit/>
          </a:bodyPr>
          <a:lstStyle/>
          <a:p>
            <a:pPr algn="ctr" defTabSz="914400"/>
            <a:r>
              <a:rPr lang="en-GB" sz="2400" b="1" dirty="0">
                <a:solidFill>
                  <a:prstClr val="black"/>
                </a:solidFill>
              </a:rPr>
              <a:t>Outcomes to date – 387 Salford residents</a:t>
            </a:r>
          </a:p>
        </p:txBody>
      </p:sp>
      <p:graphicFrame>
        <p:nvGraphicFramePr>
          <p:cNvPr id="5" name="Chart 4"/>
          <p:cNvGraphicFramePr>
            <a:graphicFrameLocks/>
          </p:cNvGraphicFramePr>
          <p:nvPr>
            <p:extLst>
              <p:ext uri="{D42A27DB-BD31-4B8C-83A1-F6EECF244321}">
                <p14:modId xmlns:p14="http://schemas.microsoft.com/office/powerpoint/2010/main" xmlns="" val="291322922"/>
              </p:ext>
            </p:extLst>
          </p:nvPr>
        </p:nvGraphicFramePr>
        <p:xfrm>
          <a:off x="611560" y="1451684"/>
          <a:ext cx="7776864" cy="41375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988269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751999"/>
          </a:xfrm>
        </p:spPr>
        <p:txBody>
          <a:bodyPr>
            <a:normAutofit/>
          </a:bodyPr>
          <a:lstStyle/>
          <a:p>
            <a:r>
              <a:rPr lang="en-GB" sz="3600" dirty="0"/>
              <a:t>Lunch and Learn sessions </a:t>
            </a:r>
          </a:p>
        </p:txBody>
      </p:sp>
      <p:pic>
        <p:nvPicPr>
          <p:cNvPr id="1024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t="11378" r="5314" b="5972"/>
          <a:stretch/>
        </p:blipFill>
        <p:spPr bwMode="auto">
          <a:xfrm>
            <a:off x="467546" y="1484786"/>
            <a:ext cx="3489573" cy="2436801"/>
          </a:xfrm>
          <a:prstGeom prst="rect">
            <a:avLst/>
          </a:prstGeom>
          <a:noFill/>
          <a:ln w="76200">
            <a:solidFill>
              <a:schemeClr val="accent1">
                <a:lumMod val="7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969" t="14930" r="7648" b="18180"/>
          <a:stretch/>
        </p:blipFill>
        <p:spPr bwMode="auto">
          <a:xfrm>
            <a:off x="395537" y="4149080"/>
            <a:ext cx="4595293" cy="2573016"/>
          </a:xfrm>
          <a:prstGeom prst="rect">
            <a:avLst/>
          </a:prstGeom>
          <a:noFill/>
          <a:ln w="76200">
            <a:solidFill>
              <a:schemeClr val="accent2">
                <a:lumMod val="75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92083" y="1556792"/>
            <a:ext cx="3051361" cy="388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descr="C:\Users\Fgawith\AppData\Local\Microsoft\Windows\Temporary Internet Files\Content.Word\image6.jpeg"/>
          <p:cNvPicPr/>
          <p:nvPr/>
        </p:nvPicPr>
        <p:blipFill rotWithShape="1">
          <a:blip r:embed="rId5" cstate="print">
            <a:extLst>
              <a:ext uri="{28A0092B-C50C-407E-A947-70E740481C1C}">
                <a14:useLocalDpi xmlns:a14="http://schemas.microsoft.com/office/drawing/2010/main" xmlns="" val="0"/>
              </a:ext>
            </a:extLst>
          </a:blip>
          <a:srcRect l="16486" t="9940" r="21771" b="15741"/>
          <a:stretch/>
        </p:blipFill>
        <p:spPr bwMode="auto">
          <a:xfrm rot="5400000">
            <a:off x="4932043" y="2492900"/>
            <a:ext cx="4320479" cy="3600400"/>
          </a:xfrm>
          <a:prstGeom prst="rect">
            <a:avLst/>
          </a:prstGeom>
          <a:noFill/>
          <a:ln>
            <a:noFill/>
          </a:ln>
        </p:spPr>
      </p:pic>
    </p:spTree>
    <p:extLst>
      <p:ext uri="{BB962C8B-B14F-4D97-AF65-F5344CB8AC3E}">
        <p14:creationId xmlns:p14="http://schemas.microsoft.com/office/powerpoint/2010/main" xmlns="" val="3063570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4"/>
                </a:solidFill>
              </a:rPr>
              <a:t>What’s next?</a:t>
            </a:r>
          </a:p>
        </p:txBody>
      </p:sp>
      <p:sp>
        <p:nvSpPr>
          <p:cNvPr id="3" name="Content Placeholder 2"/>
          <p:cNvSpPr>
            <a:spLocks noGrp="1"/>
          </p:cNvSpPr>
          <p:nvPr>
            <p:ph idx="1"/>
          </p:nvPr>
        </p:nvSpPr>
        <p:spPr/>
        <p:txBody>
          <a:bodyPr>
            <a:normAutofit fontScale="92500" lnSpcReduction="10000"/>
          </a:bodyPr>
          <a:lstStyle/>
          <a:p>
            <a:r>
              <a:rPr lang="en-GB" dirty="0">
                <a:latin typeface="+mj-lt"/>
              </a:rPr>
              <a:t>Look at the usefulness of MUAC on EAU</a:t>
            </a:r>
          </a:p>
          <a:p>
            <a:endParaRPr lang="en-GB" dirty="0">
              <a:latin typeface="+mj-lt"/>
            </a:endParaRPr>
          </a:p>
          <a:p>
            <a:r>
              <a:rPr lang="en-GB" dirty="0">
                <a:latin typeface="+mj-lt"/>
              </a:rPr>
              <a:t>Roll out Daily weights scheme on EAU</a:t>
            </a:r>
          </a:p>
          <a:p>
            <a:endParaRPr lang="en-GB" dirty="0">
              <a:latin typeface="+mj-lt"/>
            </a:endParaRPr>
          </a:p>
          <a:p>
            <a:r>
              <a:rPr lang="en-GB" dirty="0">
                <a:latin typeface="+mj-lt"/>
              </a:rPr>
              <a:t>Look at admissions whilst awaiting Community Dietetic input</a:t>
            </a:r>
          </a:p>
          <a:p>
            <a:endParaRPr lang="en-GB" dirty="0">
              <a:latin typeface="+mj-lt"/>
            </a:endParaRPr>
          </a:p>
          <a:p>
            <a:r>
              <a:rPr lang="en-GB" dirty="0">
                <a:latin typeface="+mj-lt"/>
              </a:rPr>
              <a:t>Scale up Lunch and learns to cover a larger area</a:t>
            </a:r>
          </a:p>
          <a:p>
            <a:endParaRPr lang="en-GB" dirty="0">
              <a:latin typeface="+mj-lt"/>
            </a:endParaRPr>
          </a:p>
          <a:p>
            <a:r>
              <a:rPr lang="en-GB" dirty="0">
                <a:latin typeface="+mj-lt"/>
              </a:rPr>
              <a:t>Look at clinical outcome data e.g. MUAC, weight trends, BMI trends etc. </a:t>
            </a:r>
          </a:p>
        </p:txBody>
      </p:sp>
    </p:spTree>
    <p:extLst>
      <p:ext uri="{BB962C8B-B14F-4D97-AF65-F5344CB8AC3E}">
        <p14:creationId xmlns:p14="http://schemas.microsoft.com/office/powerpoint/2010/main" xmlns="" val="2815380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Dysphagia Care Home Champions Innovation</a:t>
            </a:r>
          </a:p>
        </p:txBody>
      </p:sp>
      <p:sp>
        <p:nvSpPr>
          <p:cNvPr id="3" name="Subtitle 2"/>
          <p:cNvSpPr>
            <a:spLocks noGrp="1"/>
          </p:cNvSpPr>
          <p:nvPr>
            <p:ph type="subTitle" idx="1"/>
          </p:nvPr>
        </p:nvSpPr>
        <p:spPr/>
        <p:txBody>
          <a:bodyPr>
            <a:normAutofit/>
          </a:bodyPr>
          <a:lstStyle/>
          <a:p>
            <a:r>
              <a:rPr lang="en-GB" dirty="0"/>
              <a:t>Laura O’Shea – Adult SLT Lead</a:t>
            </a:r>
          </a:p>
        </p:txBody>
      </p:sp>
    </p:spTree>
    <p:extLst>
      <p:ext uri="{BB962C8B-B14F-4D97-AF65-F5344CB8AC3E}">
        <p14:creationId xmlns:p14="http://schemas.microsoft.com/office/powerpoint/2010/main" xmlns="" val="1191732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Why?</a:t>
            </a:r>
          </a:p>
        </p:txBody>
      </p:sp>
      <p:sp>
        <p:nvSpPr>
          <p:cNvPr id="3" name="Content Placeholder 2"/>
          <p:cNvSpPr>
            <a:spLocks noGrp="1"/>
          </p:cNvSpPr>
          <p:nvPr>
            <p:ph idx="1"/>
          </p:nvPr>
        </p:nvSpPr>
        <p:spPr/>
        <p:txBody>
          <a:bodyPr/>
          <a:lstStyle/>
          <a:p>
            <a:r>
              <a:rPr lang="en-GB" dirty="0"/>
              <a:t>Up to 60% care residents will have difficulties eating and drinking</a:t>
            </a:r>
          </a:p>
          <a:p>
            <a:r>
              <a:rPr lang="en-GB" dirty="0"/>
              <a:t>Poor access to staff training and education affecting quality of management </a:t>
            </a:r>
          </a:p>
          <a:p>
            <a:r>
              <a:rPr lang="en-GB" dirty="0"/>
              <a:t>Consequence can be patients are fed with unsafe diet and fluids increasing risk of choking, aspiration pneumonia and possible admission to hospital</a:t>
            </a:r>
          </a:p>
        </p:txBody>
      </p:sp>
    </p:spTree>
    <p:extLst>
      <p:ext uri="{BB962C8B-B14F-4D97-AF65-F5344CB8AC3E}">
        <p14:creationId xmlns:p14="http://schemas.microsoft.com/office/powerpoint/2010/main" xmlns="" val="1733536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Focus for Champions</a:t>
            </a:r>
          </a:p>
        </p:txBody>
      </p:sp>
      <p:sp>
        <p:nvSpPr>
          <p:cNvPr id="3" name="Content Placeholder 2"/>
          <p:cNvSpPr>
            <a:spLocks noGrp="1"/>
          </p:cNvSpPr>
          <p:nvPr>
            <p:ph idx="1"/>
          </p:nvPr>
        </p:nvSpPr>
        <p:spPr/>
        <p:txBody>
          <a:bodyPr/>
          <a:lstStyle/>
          <a:p>
            <a:pPr marL="514350" indent="-514350">
              <a:buFont typeface="+mj-lt"/>
              <a:buAutoNum type="arabicPeriod"/>
            </a:pPr>
            <a:r>
              <a:rPr lang="en-GB" dirty="0"/>
              <a:t>Introduction and establishment of IDDSI</a:t>
            </a:r>
          </a:p>
          <a:p>
            <a:pPr marL="514350" indent="-514350">
              <a:buFont typeface="+mj-lt"/>
              <a:buAutoNum type="arabicPeriod"/>
            </a:pPr>
            <a:r>
              <a:rPr lang="en-GB" dirty="0"/>
              <a:t>Establishment and confidence of supporting patients who are Risk feeding</a:t>
            </a:r>
          </a:p>
          <a:p>
            <a:pPr marL="514350" indent="-514350">
              <a:buFont typeface="+mj-lt"/>
              <a:buAutoNum type="arabicPeriod"/>
            </a:pPr>
            <a:r>
              <a:rPr lang="en-GB" dirty="0"/>
              <a:t>Develop a risk assessment</a:t>
            </a:r>
          </a:p>
        </p:txBody>
      </p:sp>
    </p:spTree>
    <p:extLst>
      <p:ext uri="{BB962C8B-B14F-4D97-AF65-F5344CB8AC3E}">
        <p14:creationId xmlns:p14="http://schemas.microsoft.com/office/powerpoint/2010/main" xmlns="" val="20301962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59" y="460258"/>
            <a:ext cx="7702739" cy="57770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67842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76672"/>
            <a:ext cx="7772400" cy="1080120"/>
          </a:xfrm>
        </p:spPr>
        <p:txBody>
          <a:bodyPr>
            <a:normAutofit/>
          </a:bodyPr>
          <a:lstStyle/>
          <a:p>
            <a:r>
              <a:rPr lang="en-GB" sz="5400" b="1" dirty="0"/>
              <a:t>IDDSI – What is it?</a:t>
            </a:r>
          </a:p>
        </p:txBody>
      </p:sp>
      <p:sp>
        <p:nvSpPr>
          <p:cNvPr id="3" name="Subtitle 2"/>
          <p:cNvSpPr>
            <a:spLocks noGrp="1"/>
          </p:cNvSpPr>
          <p:nvPr>
            <p:ph type="subTitle" idx="1"/>
          </p:nvPr>
        </p:nvSpPr>
        <p:spPr>
          <a:xfrm>
            <a:off x="539552" y="1425569"/>
            <a:ext cx="7992888" cy="792088"/>
          </a:xfrm>
        </p:spPr>
        <p:txBody>
          <a:bodyPr>
            <a:normAutofit/>
          </a:bodyPr>
          <a:lstStyle/>
          <a:p>
            <a:r>
              <a:rPr lang="en-GB" sz="2800" dirty="0">
                <a:effectLst/>
              </a:rPr>
              <a:t>International Dysphagia Diet Standardisation Initiative</a:t>
            </a:r>
            <a:endParaRPr lang="en-GB"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67746" y="2031051"/>
            <a:ext cx="4176464" cy="4551727"/>
          </a:xfrm>
          <a:prstGeom prst="rect">
            <a:avLst/>
          </a:prstGeom>
        </p:spPr>
      </p:pic>
    </p:spTree>
    <p:extLst>
      <p:ext uri="{BB962C8B-B14F-4D97-AF65-F5344CB8AC3E}">
        <p14:creationId xmlns:p14="http://schemas.microsoft.com/office/powerpoint/2010/main" xmlns="" val="5429279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Risk feeding protocol</a:t>
            </a:r>
          </a:p>
        </p:txBody>
      </p:sp>
      <p:sp>
        <p:nvSpPr>
          <p:cNvPr id="3" name="Content Placeholder 2"/>
          <p:cNvSpPr>
            <a:spLocks noGrp="1"/>
          </p:cNvSpPr>
          <p:nvPr>
            <p:ph idx="1"/>
          </p:nvPr>
        </p:nvSpPr>
        <p:spPr/>
        <p:txBody>
          <a:bodyPr>
            <a:normAutofit/>
          </a:bodyPr>
          <a:lstStyle/>
          <a:p>
            <a:r>
              <a:rPr lang="en-GB" dirty="0"/>
              <a:t>Poor awareness in care homes with risk feeding</a:t>
            </a:r>
          </a:p>
          <a:p>
            <a:r>
              <a:rPr lang="en-GB" dirty="0"/>
              <a:t>Seen as an easy option by care homes</a:t>
            </a:r>
          </a:p>
          <a:p>
            <a:r>
              <a:rPr lang="en-GB" dirty="0"/>
              <a:t>May use terminology inappropriately</a:t>
            </a:r>
          </a:p>
          <a:p>
            <a:r>
              <a:rPr lang="en-GB" dirty="0"/>
              <a:t>Protocol not communicated and resident given inappropriate foods/fluids</a:t>
            </a:r>
          </a:p>
          <a:p>
            <a:r>
              <a:rPr lang="en-GB" dirty="0"/>
              <a:t>Over reliance on SLT and inappropriate referrals to the service</a:t>
            </a:r>
          </a:p>
          <a:p>
            <a:r>
              <a:rPr lang="en-GB" dirty="0"/>
              <a:t>Advanced Care Planning may be missed</a:t>
            </a:r>
          </a:p>
          <a:p>
            <a:r>
              <a:rPr lang="en-GB" dirty="0"/>
              <a:t>Unnecessary hospital admissions</a:t>
            </a:r>
          </a:p>
          <a:p>
            <a:endParaRPr lang="en-GB" dirty="0"/>
          </a:p>
        </p:txBody>
      </p:sp>
    </p:spTree>
    <p:extLst>
      <p:ext uri="{BB962C8B-B14F-4D97-AF65-F5344CB8AC3E}">
        <p14:creationId xmlns:p14="http://schemas.microsoft.com/office/powerpoint/2010/main" xmlns="" val="3637624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B31095-49DB-48FE-B240-8BDA7E8CC5A2}"/>
              </a:ext>
            </a:extLst>
          </p:cNvPr>
          <p:cNvSpPr>
            <a:spLocks noGrp="1"/>
          </p:cNvSpPr>
          <p:nvPr>
            <p:ph type="title"/>
          </p:nvPr>
        </p:nvSpPr>
        <p:spPr>
          <a:xfrm>
            <a:off x="982136" y="457201"/>
            <a:ext cx="7704667" cy="739551"/>
          </a:xfrm>
        </p:spPr>
        <p:txBody>
          <a:bodyPr/>
          <a:lstStyle/>
          <a:p>
            <a:r>
              <a:rPr lang="en-GB" dirty="0"/>
              <a:t>Our focus in Greater Manchester</a:t>
            </a:r>
          </a:p>
        </p:txBody>
      </p:sp>
      <p:sp>
        <p:nvSpPr>
          <p:cNvPr id="3" name="Content Placeholder 2">
            <a:extLst>
              <a:ext uri="{FF2B5EF4-FFF2-40B4-BE49-F238E27FC236}">
                <a16:creationId xmlns:a16="http://schemas.microsoft.com/office/drawing/2014/main" xmlns="" id="{8FAB3951-09D4-4111-82F0-CCA6410D7B68}"/>
              </a:ext>
            </a:extLst>
          </p:cNvPr>
          <p:cNvSpPr>
            <a:spLocks noGrp="1"/>
          </p:cNvSpPr>
          <p:nvPr>
            <p:ph idx="1"/>
          </p:nvPr>
        </p:nvSpPr>
        <p:spPr>
          <a:xfrm>
            <a:off x="982136" y="1412782"/>
            <a:ext cx="7704667" cy="4988023"/>
          </a:xfrm>
        </p:spPr>
        <p:txBody>
          <a:bodyPr>
            <a:normAutofit fontScale="77500" lnSpcReduction="20000"/>
          </a:bodyPr>
          <a:lstStyle/>
          <a:p>
            <a:endParaRPr lang="en-GB" dirty="0"/>
          </a:p>
          <a:p>
            <a:endParaRPr lang="en-GB" dirty="0"/>
          </a:p>
          <a:p>
            <a:r>
              <a:rPr lang="en-GB" sz="3100" dirty="0"/>
              <a:t>To support a genuine population health ‘brief intervention’ targeting the older adult population</a:t>
            </a:r>
          </a:p>
          <a:p>
            <a:r>
              <a:rPr lang="en-GB" sz="3100" dirty="0"/>
              <a:t>Roll out and expand Salford’s innovative ‘paperweight’ armband to 5 other boroughs</a:t>
            </a:r>
          </a:p>
          <a:p>
            <a:r>
              <a:rPr lang="en-GB" sz="3100" dirty="0"/>
              <a:t>Test and evolve, developing strategies to address malnutrition and dehydration from the bottom up </a:t>
            </a:r>
          </a:p>
          <a:p>
            <a:r>
              <a:rPr lang="en-GB" sz="3100" dirty="0"/>
              <a:t>Learn together and share knowledge and practice</a:t>
            </a:r>
          </a:p>
          <a:p>
            <a:r>
              <a:rPr lang="en-GB" sz="3100" dirty="0"/>
              <a:t>Evaluate the application and effectiveness of a community centred programme (vs healthcare-led)</a:t>
            </a:r>
          </a:p>
          <a:p>
            <a:r>
              <a:rPr lang="en-GB" sz="3100" dirty="0"/>
              <a:t>Produce a replicable approach to reducing malnutrition and dehydration</a:t>
            </a:r>
          </a:p>
          <a:p>
            <a:endParaRPr lang="en-GB" dirty="0"/>
          </a:p>
          <a:p>
            <a:endParaRPr lang="en-GB" dirty="0"/>
          </a:p>
          <a:p>
            <a:pPr marL="0" indent="0">
              <a:buNone/>
            </a:pPr>
            <a:endParaRPr lang="en-GB" dirty="0"/>
          </a:p>
        </p:txBody>
      </p:sp>
    </p:spTree>
    <p:extLst>
      <p:ext uri="{BB962C8B-B14F-4D97-AF65-F5344CB8AC3E}">
        <p14:creationId xmlns:p14="http://schemas.microsoft.com/office/powerpoint/2010/main" xmlns="" val="1621044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Benefits if correctly implemented</a:t>
            </a:r>
          </a:p>
        </p:txBody>
      </p:sp>
      <p:sp>
        <p:nvSpPr>
          <p:cNvPr id="3" name="Content Placeholder 2"/>
          <p:cNvSpPr>
            <a:spLocks noGrp="1"/>
          </p:cNvSpPr>
          <p:nvPr>
            <p:ph idx="1"/>
          </p:nvPr>
        </p:nvSpPr>
        <p:spPr/>
        <p:txBody>
          <a:bodyPr/>
          <a:lstStyle/>
          <a:p>
            <a:r>
              <a:rPr lang="en-GB" dirty="0"/>
              <a:t>Supporting residents in decision making regarding risk feeding</a:t>
            </a:r>
          </a:p>
          <a:p>
            <a:r>
              <a:rPr lang="en-GB" dirty="0"/>
              <a:t>Improved Quality of Life for residents</a:t>
            </a:r>
          </a:p>
          <a:p>
            <a:r>
              <a:rPr lang="en-GB" dirty="0"/>
              <a:t>Reduced hospital admissions</a:t>
            </a:r>
          </a:p>
          <a:p>
            <a:r>
              <a:rPr lang="en-GB" dirty="0"/>
              <a:t>Improved End of Life Care</a:t>
            </a:r>
          </a:p>
          <a:p>
            <a:r>
              <a:rPr lang="en-GB" dirty="0"/>
              <a:t>Reduced inappropriate referrals to speech and language therapy</a:t>
            </a:r>
          </a:p>
          <a:p>
            <a:pPr marL="0" indent="0">
              <a:buNone/>
            </a:pPr>
            <a:endParaRPr lang="en-GB" dirty="0"/>
          </a:p>
        </p:txBody>
      </p:sp>
    </p:spTree>
    <p:extLst>
      <p:ext uri="{BB962C8B-B14F-4D97-AF65-F5344CB8AC3E}">
        <p14:creationId xmlns:p14="http://schemas.microsoft.com/office/powerpoint/2010/main" xmlns="" val="3944309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proposal</a:t>
            </a:r>
          </a:p>
        </p:txBody>
      </p:sp>
      <p:sp>
        <p:nvSpPr>
          <p:cNvPr id="3" name="Content Placeholder 2"/>
          <p:cNvSpPr>
            <a:spLocks noGrp="1"/>
          </p:cNvSpPr>
          <p:nvPr>
            <p:ph idx="1"/>
          </p:nvPr>
        </p:nvSpPr>
        <p:spPr/>
        <p:txBody>
          <a:bodyPr>
            <a:normAutofit/>
          </a:bodyPr>
          <a:lstStyle/>
          <a:p>
            <a:r>
              <a:rPr lang="en-GB" dirty="0"/>
              <a:t>Recruit 1 WTE band 7 speech and language therapist</a:t>
            </a:r>
          </a:p>
          <a:p>
            <a:r>
              <a:rPr lang="en-GB" dirty="0"/>
              <a:t>Identify 12 care homes based on residents with highest numbers prescribed thickener and highest referrers to SLT service</a:t>
            </a:r>
          </a:p>
          <a:p>
            <a:r>
              <a:rPr lang="en-GB" dirty="0"/>
              <a:t>Identify 2 senior members of staff for each care home to be dysphagia care homes champions</a:t>
            </a:r>
          </a:p>
          <a:p>
            <a:r>
              <a:rPr lang="en-GB" dirty="0"/>
              <a:t>Develop training package and resources</a:t>
            </a:r>
          </a:p>
          <a:p>
            <a:r>
              <a:rPr lang="en-GB" dirty="0"/>
              <a:t>Roll out to identified care homes and evaluate </a:t>
            </a:r>
          </a:p>
        </p:txBody>
      </p:sp>
    </p:spTree>
    <p:extLst>
      <p:ext uri="{BB962C8B-B14F-4D97-AF65-F5344CB8AC3E}">
        <p14:creationId xmlns:p14="http://schemas.microsoft.com/office/powerpoint/2010/main" xmlns="" val="23709853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Measuring success</a:t>
            </a:r>
          </a:p>
        </p:txBody>
      </p:sp>
      <p:sp>
        <p:nvSpPr>
          <p:cNvPr id="3" name="Content Placeholder 2"/>
          <p:cNvSpPr>
            <a:spLocks noGrp="1"/>
          </p:cNvSpPr>
          <p:nvPr>
            <p:ph idx="1"/>
          </p:nvPr>
        </p:nvSpPr>
        <p:spPr/>
        <p:txBody>
          <a:bodyPr>
            <a:normAutofit fontScale="55000" lnSpcReduction="20000"/>
          </a:bodyPr>
          <a:lstStyle/>
          <a:p>
            <a:r>
              <a:rPr lang="en-GB" sz="5500" dirty="0"/>
              <a:t>Baseline number of hospital admissions  from care homes with risk feeding protocol in place and repeat at end of project</a:t>
            </a:r>
          </a:p>
          <a:p>
            <a:r>
              <a:rPr lang="en-GB" sz="5500" dirty="0"/>
              <a:t>Number of care homes identified and numbers of staff trained</a:t>
            </a:r>
          </a:p>
          <a:p>
            <a:pPr lvl="0"/>
            <a:r>
              <a:rPr lang="en-GB" sz="5500" dirty="0">
                <a:effectLst/>
              </a:rPr>
              <a:t>Qualitative measure of staff confidence in understanding and managing dysphagia and understanding of risk feeding protocol – completed at baseline and at end of project </a:t>
            </a:r>
          </a:p>
          <a:p>
            <a:r>
              <a:rPr lang="en-GB" sz="5500" dirty="0">
                <a:effectLst/>
              </a:rPr>
              <a:t>No of staff who have accessed eLearning</a:t>
            </a:r>
          </a:p>
          <a:p>
            <a:endParaRPr lang="en-GB" sz="3300" dirty="0">
              <a:effectLst/>
            </a:endParaRPr>
          </a:p>
          <a:p>
            <a:pPr lvl="0"/>
            <a:endParaRPr lang="en-GB" sz="3600" dirty="0">
              <a:effectLst/>
            </a:endParaRPr>
          </a:p>
          <a:p>
            <a:endParaRPr lang="en-GB" dirty="0"/>
          </a:p>
          <a:p>
            <a:endParaRPr lang="en-GB" dirty="0"/>
          </a:p>
          <a:p>
            <a:endParaRPr lang="en-GB" dirty="0"/>
          </a:p>
        </p:txBody>
      </p:sp>
    </p:spTree>
    <p:extLst>
      <p:ext uri="{BB962C8B-B14F-4D97-AF65-F5344CB8AC3E}">
        <p14:creationId xmlns:p14="http://schemas.microsoft.com/office/powerpoint/2010/main" xmlns="" val="17406649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Measuring success</a:t>
            </a:r>
          </a:p>
        </p:txBody>
      </p:sp>
      <p:sp>
        <p:nvSpPr>
          <p:cNvPr id="3" name="Content Placeholder 2"/>
          <p:cNvSpPr>
            <a:spLocks noGrp="1"/>
          </p:cNvSpPr>
          <p:nvPr>
            <p:ph idx="1"/>
          </p:nvPr>
        </p:nvSpPr>
        <p:spPr/>
        <p:txBody>
          <a:bodyPr>
            <a:normAutofit/>
          </a:bodyPr>
          <a:lstStyle/>
          <a:p>
            <a:pPr lvl="0">
              <a:buFont typeface="Symbol"/>
              <a:buChar char=""/>
            </a:pPr>
            <a:r>
              <a:rPr lang="en-GB" dirty="0"/>
              <a:t>All care homes will have written information and resources for relatives</a:t>
            </a:r>
            <a:endParaRPr lang="en-GB" dirty="0">
              <a:effectLst/>
            </a:endParaRPr>
          </a:p>
          <a:p>
            <a:pPr lvl="0">
              <a:buFont typeface="Symbol"/>
              <a:buChar char=""/>
            </a:pPr>
            <a:r>
              <a:rPr lang="en-GB" dirty="0"/>
              <a:t>Evidence of paperwork and pathways in care plans –risk feeding, risk assessment for relatives feeding residents with dysphagia and discussions re advanced care planning</a:t>
            </a:r>
          </a:p>
          <a:p>
            <a:pPr lvl="0">
              <a:buFont typeface="Symbol"/>
              <a:buChar char=""/>
            </a:pPr>
            <a:r>
              <a:rPr lang="en-GB" dirty="0"/>
              <a:t>Evidence of documentation in care plans/food and fluid charts with IDDSI descriptions for patients with dysphagia</a:t>
            </a:r>
          </a:p>
          <a:p>
            <a:pPr lvl="0">
              <a:buFont typeface="Symbol"/>
              <a:buChar char=""/>
            </a:pPr>
            <a:r>
              <a:rPr lang="en-GB" dirty="0"/>
              <a:t>All care home staff are able to answer questions relevant to IDDSI descriptors and risk feeding when asked (through spot checks, questionnaires and interviews)</a:t>
            </a:r>
          </a:p>
          <a:p>
            <a:pPr lvl="0">
              <a:buFont typeface="Symbol"/>
              <a:buChar char=""/>
            </a:pPr>
            <a:endParaRPr lang="en-GB" dirty="0">
              <a:effectLst/>
            </a:endParaRPr>
          </a:p>
          <a:p>
            <a:pPr lvl="0">
              <a:buFont typeface="Symbol"/>
              <a:buChar char=""/>
            </a:pPr>
            <a:endParaRPr lang="en-GB" dirty="0"/>
          </a:p>
        </p:txBody>
      </p:sp>
    </p:spTree>
    <p:extLst>
      <p:ext uri="{BB962C8B-B14F-4D97-AF65-F5344CB8AC3E}">
        <p14:creationId xmlns:p14="http://schemas.microsoft.com/office/powerpoint/2010/main" xmlns="" val="21298193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Maintaining success</a:t>
            </a:r>
          </a:p>
        </p:txBody>
      </p:sp>
      <p:sp>
        <p:nvSpPr>
          <p:cNvPr id="3" name="Content Placeholder 2"/>
          <p:cNvSpPr>
            <a:spLocks noGrp="1"/>
          </p:cNvSpPr>
          <p:nvPr>
            <p:ph idx="1"/>
          </p:nvPr>
        </p:nvSpPr>
        <p:spPr/>
        <p:txBody>
          <a:bodyPr>
            <a:normAutofit/>
          </a:bodyPr>
          <a:lstStyle/>
          <a:p>
            <a:r>
              <a:rPr lang="en-GB" dirty="0"/>
              <a:t>Resource pack available for additional individual care homes requiring training for dysphagia champions</a:t>
            </a:r>
          </a:p>
          <a:p>
            <a:r>
              <a:rPr lang="en-GB" dirty="0"/>
              <a:t>Community SLT team able to provide training to individual additional care homes within current staffing resources once project has finished</a:t>
            </a:r>
          </a:p>
          <a:p>
            <a:r>
              <a:rPr lang="en-GB" dirty="0"/>
              <a:t>Able to provide ongoing dysphagia champion link meetings on biannual basis to all trained champions for updates once project has finished</a:t>
            </a:r>
          </a:p>
        </p:txBody>
      </p:sp>
    </p:spTree>
    <p:extLst>
      <p:ext uri="{BB962C8B-B14F-4D97-AF65-F5344CB8AC3E}">
        <p14:creationId xmlns:p14="http://schemas.microsoft.com/office/powerpoint/2010/main" xmlns="" val="4435396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3" y="6165304"/>
            <a:ext cx="3489945" cy="503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22482" y="6111623"/>
            <a:ext cx="942529" cy="610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1115616" y="926716"/>
            <a:ext cx="6912768" cy="3323987"/>
          </a:xfrm>
          <a:prstGeom prst="rect">
            <a:avLst/>
          </a:prstGeom>
          <a:noFill/>
        </p:spPr>
        <p:txBody>
          <a:bodyPr wrap="square" rtlCol="0">
            <a:spAutoFit/>
          </a:bodyPr>
          <a:lstStyle/>
          <a:p>
            <a:pPr algn="ctr" defTabSz="914400"/>
            <a:r>
              <a:rPr lang="en-US" sz="6600" dirty="0">
                <a:solidFill>
                  <a:srgbClr val="4E67C8">
                    <a:lumMod val="50000"/>
                  </a:srgbClr>
                </a:solidFill>
              </a:rPr>
              <a:t>CHORUS Project</a:t>
            </a:r>
          </a:p>
          <a:p>
            <a:pPr algn="ctr" defTabSz="914400"/>
            <a:endParaRPr lang="en-US" sz="4800" dirty="0">
              <a:solidFill>
                <a:prstClr val="black"/>
              </a:solidFill>
            </a:endParaRPr>
          </a:p>
          <a:p>
            <a:pPr algn="ctr" defTabSz="914400"/>
            <a:r>
              <a:rPr lang="en-US" sz="4800" dirty="0">
                <a:solidFill>
                  <a:srgbClr val="4E67C8">
                    <a:lumMod val="50000"/>
                  </a:srgbClr>
                </a:solidFill>
              </a:rPr>
              <a:t>CHampioning Oral caRe in CommUnity Services</a:t>
            </a:r>
          </a:p>
        </p:txBody>
      </p: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17046" y="4437118"/>
            <a:ext cx="3109913" cy="1438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09303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2266722" y="43458"/>
            <a:ext cx="4610558" cy="6771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lnSpc>
                <a:spcPct val="120000"/>
              </a:lnSpc>
              <a:spcBef>
                <a:spcPts val="1000"/>
              </a:spcBef>
              <a:buClr>
                <a:schemeClr val="tx1"/>
              </a:buClr>
              <a:buFont typeface="Arial" charset="0"/>
              <a:buChar char="•"/>
              <a:defRPr sz="2000">
                <a:solidFill>
                  <a:schemeClr val="tx1"/>
                </a:solidFill>
                <a:latin typeface="Tw Cen MT" pitchFamily="34" charset="0"/>
              </a:defRPr>
            </a:lvl1pPr>
            <a:lvl2pPr marL="742950" indent="-285750">
              <a:lnSpc>
                <a:spcPct val="120000"/>
              </a:lnSpc>
              <a:spcBef>
                <a:spcPts val="500"/>
              </a:spcBef>
              <a:buClr>
                <a:schemeClr val="tx1"/>
              </a:buClr>
              <a:buFont typeface="Arial" charset="0"/>
              <a:buChar char="•"/>
              <a:defRPr>
                <a:solidFill>
                  <a:schemeClr val="tx1"/>
                </a:solidFill>
                <a:latin typeface="Tw Cen MT" pitchFamily="34" charset="0"/>
              </a:defRPr>
            </a:lvl2pPr>
            <a:lvl3pPr marL="1143000" indent="-228600">
              <a:lnSpc>
                <a:spcPct val="120000"/>
              </a:lnSpc>
              <a:spcBef>
                <a:spcPts val="500"/>
              </a:spcBef>
              <a:buClr>
                <a:schemeClr val="tx1"/>
              </a:buClr>
              <a:buFont typeface="Arial" charset="0"/>
              <a:buChar char="•"/>
              <a:defRPr sz="1600">
                <a:solidFill>
                  <a:schemeClr val="tx1"/>
                </a:solidFill>
                <a:latin typeface="Tw Cen MT" pitchFamily="34" charset="0"/>
              </a:defRPr>
            </a:lvl3pPr>
            <a:lvl4pPr marL="1600200" indent="-228600">
              <a:lnSpc>
                <a:spcPct val="120000"/>
              </a:lnSpc>
              <a:spcBef>
                <a:spcPts val="500"/>
              </a:spcBef>
              <a:buClr>
                <a:schemeClr val="tx1"/>
              </a:buClr>
              <a:buFont typeface="Arial" charset="0"/>
              <a:buChar char="•"/>
              <a:defRPr sz="1400">
                <a:solidFill>
                  <a:schemeClr val="tx1"/>
                </a:solidFill>
                <a:latin typeface="Tw Cen MT" pitchFamily="34" charset="0"/>
              </a:defRPr>
            </a:lvl4pPr>
            <a:lvl5pPr marL="2057400" indent="-228600">
              <a:lnSpc>
                <a:spcPct val="120000"/>
              </a:lnSpc>
              <a:spcBef>
                <a:spcPts val="500"/>
              </a:spcBef>
              <a:buClr>
                <a:schemeClr val="tx1"/>
              </a:buClr>
              <a:buFont typeface="Arial" charset="0"/>
              <a:buChar char="•"/>
              <a:defRPr sz="1400">
                <a:solidFill>
                  <a:schemeClr val="tx1"/>
                </a:solidFill>
                <a:latin typeface="Tw Cen MT" pitchFamily="34" charset="0"/>
              </a:defRPr>
            </a:lvl5pPr>
            <a:lvl6pPr marL="2514600" indent="-228600" eaLnBrk="0" fontAlgn="base" hangingPunct="0">
              <a:lnSpc>
                <a:spcPct val="120000"/>
              </a:lnSpc>
              <a:spcBef>
                <a:spcPts val="500"/>
              </a:spcBef>
              <a:spcAft>
                <a:spcPct val="0"/>
              </a:spcAft>
              <a:buClr>
                <a:schemeClr val="tx1"/>
              </a:buClr>
              <a:buFont typeface="Arial" charset="0"/>
              <a:buChar char="•"/>
              <a:defRPr sz="1400">
                <a:solidFill>
                  <a:schemeClr val="tx1"/>
                </a:solidFill>
                <a:latin typeface="Tw Cen MT" pitchFamily="34" charset="0"/>
              </a:defRPr>
            </a:lvl6pPr>
            <a:lvl7pPr marL="2971800" indent="-228600" eaLnBrk="0" fontAlgn="base" hangingPunct="0">
              <a:lnSpc>
                <a:spcPct val="120000"/>
              </a:lnSpc>
              <a:spcBef>
                <a:spcPts val="500"/>
              </a:spcBef>
              <a:spcAft>
                <a:spcPct val="0"/>
              </a:spcAft>
              <a:buClr>
                <a:schemeClr val="tx1"/>
              </a:buClr>
              <a:buFont typeface="Arial" charset="0"/>
              <a:buChar char="•"/>
              <a:defRPr sz="1400">
                <a:solidFill>
                  <a:schemeClr val="tx1"/>
                </a:solidFill>
                <a:latin typeface="Tw Cen MT" pitchFamily="34" charset="0"/>
              </a:defRPr>
            </a:lvl7pPr>
            <a:lvl8pPr marL="3429000" indent="-228600" eaLnBrk="0" fontAlgn="base" hangingPunct="0">
              <a:lnSpc>
                <a:spcPct val="120000"/>
              </a:lnSpc>
              <a:spcBef>
                <a:spcPts val="500"/>
              </a:spcBef>
              <a:spcAft>
                <a:spcPct val="0"/>
              </a:spcAft>
              <a:buClr>
                <a:schemeClr val="tx1"/>
              </a:buClr>
              <a:buFont typeface="Arial" charset="0"/>
              <a:buChar char="•"/>
              <a:defRPr sz="1400">
                <a:solidFill>
                  <a:schemeClr val="tx1"/>
                </a:solidFill>
                <a:latin typeface="Tw Cen MT" pitchFamily="34" charset="0"/>
              </a:defRPr>
            </a:lvl8pPr>
            <a:lvl9pPr marL="3886200" indent="-228600" eaLnBrk="0" fontAlgn="base" hangingPunct="0">
              <a:lnSpc>
                <a:spcPct val="120000"/>
              </a:lnSpc>
              <a:spcBef>
                <a:spcPts val="500"/>
              </a:spcBef>
              <a:spcAft>
                <a:spcPct val="0"/>
              </a:spcAft>
              <a:buClr>
                <a:schemeClr val="tx1"/>
              </a:buClr>
              <a:buFont typeface="Arial" charset="0"/>
              <a:buChar char="•"/>
              <a:defRPr sz="1400">
                <a:solidFill>
                  <a:schemeClr val="tx1"/>
                </a:solidFill>
                <a:latin typeface="Tw Cen MT" pitchFamily="34" charset="0"/>
              </a:defRPr>
            </a:lvl9pPr>
          </a:lstStyle>
          <a:p>
            <a:pPr algn="ctr" defTabSz="914400">
              <a:lnSpc>
                <a:spcPct val="100000"/>
              </a:lnSpc>
              <a:spcBef>
                <a:spcPct val="0"/>
              </a:spcBef>
              <a:buClrTx/>
              <a:buFontTx/>
              <a:buNone/>
            </a:pPr>
            <a:r>
              <a:rPr lang="en-US" altLang="en-US" dirty="0">
                <a:solidFill>
                  <a:prstClr val="black"/>
                </a:solidFill>
                <a:latin typeface="Arial" charset="0"/>
                <a:cs typeface="Arial" charset="0"/>
              </a:rPr>
              <a:t>A mouth's main job is to let people eat </a:t>
            </a:r>
            <a:br>
              <a:rPr lang="en-US" altLang="en-US" dirty="0">
                <a:solidFill>
                  <a:prstClr val="black"/>
                </a:solidFill>
                <a:latin typeface="Arial" charset="0"/>
                <a:cs typeface="Arial" charset="0"/>
              </a:rPr>
            </a:br>
            <a:endParaRPr lang="en-US" altLang="en-US" dirty="0">
              <a:solidFill>
                <a:prstClr val="black"/>
              </a:solidFill>
              <a:latin typeface="Arial" charset="0"/>
              <a:cs typeface="Arial" charset="0"/>
            </a:endParaRPr>
          </a:p>
          <a:p>
            <a:pPr algn="ctr" defTabSz="914400">
              <a:lnSpc>
                <a:spcPct val="100000"/>
              </a:lnSpc>
              <a:spcBef>
                <a:spcPct val="0"/>
              </a:spcBef>
              <a:buClrTx/>
              <a:buFontTx/>
              <a:buNone/>
            </a:pPr>
            <a:r>
              <a:rPr lang="en-US" altLang="en-US" dirty="0">
                <a:solidFill>
                  <a:prstClr val="black"/>
                </a:solidFill>
                <a:latin typeface="Arial" charset="0"/>
                <a:cs typeface="Arial" charset="0"/>
              </a:rPr>
              <a:t>It has red lips to make it look neat </a:t>
            </a:r>
            <a:br>
              <a:rPr lang="en-US" altLang="en-US" dirty="0">
                <a:solidFill>
                  <a:prstClr val="black"/>
                </a:solidFill>
                <a:latin typeface="Arial" charset="0"/>
                <a:cs typeface="Arial" charset="0"/>
              </a:rPr>
            </a:br>
            <a:endParaRPr lang="en-US" altLang="en-US" dirty="0">
              <a:solidFill>
                <a:prstClr val="black"/>
              </a:solidFill>
              <a:latin typeface="Arial" charset="0"/>
              <a:cs typeface="Arial" charset="0"/>
            </a:endParaRPr>
          </a:p>
          <a:p>
            <a:pPr algn="ctr" defTabSz="914400">
              <a:lnSpc>
                <a:spcPct val="100000"/>
              </a:lnSpc>
              <a:spcBef>
                <a:spcPct val="0"/>
              </a:spcBef>
              <a:buClrTx/>
              <a:buFontTx/>
              <a:buNone/>
            </a:pPr>
            <a:r>
              <a:rPr lang="en-US" altLang="en-US" dirty="0">
                <a:solidFill>
                  <a:prstClr val="black"/>
                </a:solidFill>
                <a:latin typeface="Arial" charset="0"/>
                <a:cs typeface="Arial" charset="0"/>
              </a:rPr>
              <a:t>With pearly white teeth </a:t>
            </a:r>
            <a:br>
              <a:rPr lang="en-US" altLang="en-US" dirty="0">
                <a:solidFill>
                  <a:prstClr val="black"/>
                </a:solidFill>
                <a:latin typeface="Arial" charset="0"/>
                <a:cs typeface="Arial" charset="0"/>
              </a:rPr>
            </a:br>
            <a:endParaRPr lang="en-US" altLang="en-US" dirty="0">
              <a:solidFill>
                <a:prstClr val="black"/>
              </a:solidFill>
              <a:latin typeface="Arial" charset="0"/>
              <a:cs typeface="Arial" charset="0"/>
            </a:endParaRPr>
          </a:p>
          <a:p>
            <a:pPr algn="ctr" defTabSz="914400">
              <a:lnSpc>
                <a:spcPct val="100000"/>
              </a:lnSpc>
              <a:spcBef>
                <a:spcPct val="0"/>
              </a:spcBef>
              <a:buClrTx/>
              <a:buFontTx/>
              <a:buNone/>
            </a:pPr>
            <a:r>
              <a:rPr lang="en-US" altLang="en-US" dirty="0">
                <a:solidFill>
                  <a:prstClr val="black"/>
                </a:solidFill>
                <a:latin typeface="Arial" charset="0"/>
                <a:cs typeface="Arial" charset="0"/>
              </a:rPr>
              <a:t>And a chin underneath </a:t>
            </a:r>
            <a:br>
              <a:rPr lang="en-US" altLang="en-US" dirty="0">
                <a:solidFill>
                  <a:prstClr val="black"/>
                </a:solidFill>
                <a:latin typeface="Arial" charset="0"/>
                <a:cs typeface="Arial" charset="0"/>
              </a:rPr>
            </a:br>
            <a:endParaRPr lang="en-US" altLang="en-US" dirty="0">
              <a:solidFill>
                <a:prstClr val="black"/>
              </a:solidFill>
              <a:latin typeface="Arial" charset="0"/>
              <a:cs typeface="Arial" charset="0"/>
            </a:endParaRPr>
          </a:p>
          <a:p>
            <a:pPr algn="ctr" defTabSz="914400">
              <a:lnSpc>
                <a:spcPct val="100000"/>
              </a:lnSpc>
              <a:spcBef>
                <a:spcPct val="0"/>
              </a:spcBef>
              <a:buClrTx/>
              <a:buFontTx/>
              <a:buNone/>
            </a:pPr>
            <a:r>
              <a:rPr lang="en-US" altLang="en-US" dirty="0">
                <a:solidFill>
                  <a:prstClr val="black"/>
                </a:solidFill>
                <a:latin typeface="Arial" charset="0"/>
                <a:cs typeface="Arial" charset="0"/>
              </a:rPr>
              <a:t>And a tongue, just to make it complete </a:t>
            </a:r>
            <a:br>
              <a:rPr lang="en-US" altLang="en-US" dirty="0">
                <a:solidFill>
                  <a:prstClr val="black"/>
                </a:solidFill>
                <a:latin typeface="Arial" charset="0"/>
                <a:cs typeface="Arial" charset="0"/>
              </a:rPr>
            </a:br>
            <a:endParaRPr lang="en-US" altLang="en-US" dirty="0">
              <a:solidFill>
                <a:prstClr val="black"/>
              </a:solidFill>
              <a:latin typeface="Arial" charset="0"/>
              <a:cs typeface="Arial" charset="0"/>
            </a:endParaRPr>
          </a:p>
          <a:p>
            <a:pPr algn="ctr" defTabSz="914400">
              <a:lnSpc>
                <a:spcPct val="100000"/>
              </a:lnSpc>
              <a:spcBef>
                <a:spcPct val="0"/>
              </a:spcBef>
              <a:buClrTx/>
              <a:buFontTx/>
              <a:buNone/>
            </a:pPr>
            <a:r>
              <a:rPr lang="en-US" altLang="en-US" dirty="0">
                <a:solidFill>
                  <a:prstClr val="black"/>
                </a:solidFill>
                <a:latin typeface="Arial" charset="0"/>
                <a:cs typeface="Arial" charset="0"/>
              </a:rPr>
              <a:t>A mouth can have lots of fun </a:t>
            </a:r>
            <a:br>
              <a:rPr lang="en-US" altLang="en-US" dirty="0">
                <a:solidFill>
                  <a:prstClr val="black"/>
                </a:solidFill>
                <a:latin typeface="Arial" charset="0"/>
                <a:cs typeface="Arial" charset="0"/>
              </a:rPr>
            </a:br>
            <a:endParaRPr lang="en-US" altLang="en-US" dirty="0">
              <a:solidFill>
                <a:prstClr val="black"/>
              </a:solidFill>
              <a:latin typeface="Arial" charset="0"/>
              <a:cs typeface="Arial" charset="0"/>
            </a:endParaRPr>
          </a:p>
          <a:p>
            <a:pPr algn="ctr" defTabSz="914400">
              <a:lnSpc>
                <a:spcPct val="100000"/>
              </a:lnSpc>
              <a:spcBef>
                <a:spcPct val="0"/>
              </a:spcBef>
              <a:buClrTx/>
              <a:buFontTx/>
              <a:buNone/>
            </a:pPr>
            <a:r>
              <a:rPr lang="en-US" altLang="en-US" dirty="0">
                <a:solidFill>
                  <a:prstClr val="black"/>
                </a:solidFill>
                <a:latin typeface="Arial" charset="0"/>
                <a:cs typeface="Arial" charset="0"/>
              </a:rPr>
              <a:t>It can eat an ice-cream or a bun </a:t>
            </a:r>
            <a:br>
              <a:rPr lang="en-US" altLang="en-US" dirty="0">
                <a:solidFill>
                  <a:prstClr val="black"/>
                </a:solidFill>
                <a:latin typeface="Arial" charset="0"/>
                <a:cs typeface="Arial" charset="0"/>
              </a:rPr>
            </a:br>
            <a:endParaRPr lang="en-US" altLang="en-US" dirty="0">
              <a:solidFill>
                <a:prstClr val="black"/>
              </a:solidFill>
              <a:latin typeface="Arial" charset="0"/>
              <a:cs typeface="Arial" charset="0"/>
            </a:endParaRPr>
          </a:p>
          <a:p>
            <a:pPr algn="ctr" defTabSz="914400">
              <a:lnSpc>
                <a:spcPct val="100000"/>
              </a:lnSpc>
              <a:spcBef>
                <a:spcPct val="0"/>
              </a:spcBef>
              <a:buClrTx/>
              <a:buFontTx/>
              <a:buNone/>
            </a:pPr>
            <a:r>
              <a:rPr lang="en-US" altLang="en-US" dirty="0">
                <a:solidFill>
                  <a:prstClr val="black"/>
                </a:solidFill>
                <a:latin typeface="Arial" charset="0"/>
                <a:cs typeface="Arial" charset="0"/>
              </a:rPr>
              <a:t>Scoff fish and chips </a:t>
            </a:r>
            <a:br>
              <a:rPr lang="en-US" altLang="en-US" dirty="0">
                <a:solidFill>
                  <a:prstClr val="black"/>
                </a:solidFill>
                <a:latin typeface="Arial" charset="0"/>
                <a:cs typeface="Arial" charset="0"/>
              </a:rPr>
            </a:br>
            <a:endParaRPr lang="en-US" altLang="en-US" dirty="0">
              <a:solidFill>
                <a:prstClr val="black"/>
              </a:solidFill>
              <a:latin typeface="Arial" charset="0"/>
              <a:cs typeface="Arial" charset="0"/>
            </a:endParaRPr>
          </a:p>
          <a:p>
            <a:pPr algn="ctr" defTabSz="914400">
              <a:lnSpc>
                <a:spcPct val="100000"/>
              </a:lnSpc>
              <a:spcBef>
                <a:spcPct val="0"/>
              </a:spcBef>
              <a:buClrTx/>
              <a:buFontTx/>
              <a:buNone/>
            </a:pPr>
            <a:r>
              <a:rPr lang="en-US" altLang="en-US" dirty="0">
                <a:solidFill>
                  <a:prstClr val="black"/>
                </a:solidFill>
                <a:latin typeface="Arial" charset="0"/>
                <a:cs typeface="Arial" charset="0"/>
              </a:rPr>
              <a:t>And make use of its lips </a:t>
            </a:r>
            <a:br>
              <a:rPr lang="en-US" altLang="en-US" dirty="0">
                <a:solidFill>
                  <a:prstClr val="black"/>
                </a:solidFill>
                <a:latin typeface="Arial" charset="0"/>
                <a:cs typeface="Arial" charset="0"/>
              </a:rPr>
            </a:br>
            <a:endParaRPr lang="en-US" altLang="en-US" dirty="0">
              <a:solidFill>
                <a:prstClr val="black"/>
              </a:solidFill>
              <a:latin typeface="Arial" charset="0"/>
              <a:cs typeface="Arial" charset="0"/>
            </a:endParaRPr>
          </a:p>
          <a:p>
            <a:pPr algn="ctr" defTabSz="914400">
              <a:lnSpc>
                <a:spcPct val="100000"/>
              </a:lnSpc>
              <a:spcBef>
                <a:spcPct val="0"/>
              </a:spcBef>
              <a:buClrTx/>
              <a:buFontTx/>
              <a:buNone/>
            </a:pPr>
            <a:r>
              <a:rPr lang="en-US" altLang="en-US" dirty="0">
                <a:solidFill>
                  <a:prstClr val="black"/>
                </a:solidFill>
                <a:latin typeface="Arial" charset="0"/>
                <a:cs typeface="Arial" charset="0"/>
              </a:rPr>
              <a:t>When snogging needs to be done</a:t>
            </a:r>
          </a:p>
          <a:p>
            <a:pPr algn="ctr" defTabSz="914400">
              <a:lnSpc>
                <a:spcPct val="100000"/>
              </a:lnSpc>
              <a:spcBef>
                <a:spcPct val="0"/>
              </a:spcBef>
              <a:buClrTx/>
              <a:buFontTx/>
              <a:buNone/>
            </a:pPr>
            <a:r>
              <a:rPr lang="en-US" altLang="en-US" sz="1800" dirty="0">
                <a:solidFill>
                  <a:prstClr val="black"/>
                </a:solidFill>
                <a:latin typeface="Calibri" pitchFamily="34" charset="0"/>
              </a:rPr>
              <a:t/>
            </a:r>
            <a:br>
              <a:rPr lang="en-US" altLang="en-US" sz="1800" dirty="0">
                <a:solidFill>
                  <a:prstClr val="black"/>
                </a:solidFill>
                <a:latin typeface="Calibri" pitchFamily="34" charset="0"/>
              </a:rPr>
            </a:br>
            <a:endParaRPr lang="en-US" altLang="en-US" sz="1800" dirty="0">
              <a:solidFill>
                <a:prstClr val="black"/>
              </a:solidFill>
              <a:latin typeface="Calibri" pitchFamily="34" charset="0"/>
            </a:endParaRPr>
          </a:p>
          <a:p>
            <a:pPr algn="ctr" defTabSz="914400">
              <a:lnSpc>
                <a:spcPct val="100000"/>
              </a:lnSpc>
              <a:spcBef>
                <a:spcPct val="0"/>
              </a:spcBef>
              <a:buClrTx/>
              <a:buFontTx/>
              <a:buNone/>
            </a:pPr>
            <a:endParaRPr lang="en-US" altLang="en-US" sz="1800" dirty="0">
              <a:solidFill>
                <a:prstClr val="black"/>
              </a:solidFill>
              <a:latin typeface="Constantia" pitchFamily="18" charset="0"/>
            </a:endParaRPr>
          </a:p>
        </p:txBody>
      </p:sp>
      <p:sp>
        <p:nvSpPr>
          <p:cNvPr id="2" name="AutoShape 2" descr="Image result for smile"/>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4169" y="960894"/>
            <a:ext cx="2150094" cy="15026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7740" y="4941174"/>
            <a:ext cx="2145453" cy="16070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271395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3" y="6165304"/>
            <a:ext cx="3489945" cy="503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22482" y="6111623"/>
            <a:ext cx="942529" cy="610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83571" y="332658"/>
            <a:ext cx="7666159" cy="6186309"/>
          </a:xfrm>
          <a:prstGeom prst="rect">
            <a:avLst/>
          </a:prstGeom>
          <a:noFill/>
        </p:spPr>
        <p:txBody>
          <a:bodyPr wrap="square" rtlCol="0">
            <a:spAutoFit/>
          </a:bodyPr>
          <a:lstStyle/>
          <a:p>
            <a:pPr algn="ctr" defTabSz="914400"/>
            <a:r>
              <a:rPr lang="en-GB" b="1" dirty="0">
                <a:solidFill>
                  <a:srgbClr val="4E67C8">
                    <a:lumMod val="50000"/>
                  </a:srgbClr>
                </a:solidFill>
              </a:rPr>
              <a:t>FACTS &amp; FIGURES </a:t>
            </a:r>
          </a:p>
          <a:p>
            <a:pPr algn="ctr" defTabSz="914400"/>
            <a:r>
              <a:rPr lang="en-GB" b="1" dirty="0">
                <a:solidFill>
                  <a:srgbClr val="4E67C8">
                    <a:lumMod val="50000"/>
                  </a:srgbClr>
                </a:solidFill>
                <a:hlinkClick r:id="rId4"/>
              </a:rPr>
              <a:t>http://www.nationalsmilemonth.org</a:t>
            </a:r>
            <a:endParaRPr lang="en-GB" b="1" dirty="0">
              <a:solidFill>
                <a:srgbClr val="4E67C8">
                  <a:lumMod val="50000"/>
                </a:srgbClr>
              </a:solidFill>
            </a:endParaRPr>
          </a:p>
          <a:p>
            <a:pPr algn="ctr" defTabSz="914400"/>
            <a:endParaRPr lang="en-GB" dirty="0">
              <a:solidFill>
                <a:srgbClr val="4E67C8">
                  <a:lumMod val="50000"/>
                </a:srgbClr>
              </a:solidFill>
            </a:endParaRPr>
          </a:p>
          <a:p>
            <a:pPr defTabSz="914400"/>
            <a:r>
              <a:rPr lang="en-US" b="1" dirty="0">
                <a:solidFill>
                  <a:srgbClr val="4E67C8">
                    <a:lumMod val="50000"/>
                  </a:srgbClr>
                </a:solidFill>
              </a:rPr>
              <a:t>Tooth loss and dentures</a:t>
            </a:r>
          </a:p>
          <a:p>
            <a:pPr defTabSz="914400"/>
            <a:endParaRPr lang="en-US" b="1" dirty="0">
              <a:solidFill>
                <a:srgbClr val="4E67C8">
                  <a:lumMod val="50000"/>
                </a:srgbClr>
              </a:solidFill>
            </a:endParaRPr>
          </a:p>
          <a:p>
            <a:pPr marL="285750" indent="-285750" defTabSz="914400">
              <a:buFont typeface="Arial" panose="020B0604020202020204" pitchFamily="34" charset="0"/>
              <a:buChar char="•"/>
            </a:pPr>
            <a:r>
              <a:rPr lang="en-US" dirty="0">
                <a:solidFill>
                  <a:srgbClr val="4E67C8">
                    <a:lumMod val="50000"/>
                  </a:srgbClr>
                </a:solidFill>
              </a:rPr>
              <a:t>Only 6% of adults have no natural teeth. In 1978, the figure was as high as 37% in Wales</a:t>
            </a:r>
          </a:p>
          <a:p>
            <a:pPr marL="285750" indent="-285750" defTabSz="914400">
              <a:buFont typeface="Arial" panose="020B0604020202020204" pitchFamily="34" charset="0"/>
              <a:buChar char="•"/>
            </a:pPr>
            <a:r>
              <a:rPr lang="en-US" dirty="0">
                <a:solidFill>
                  <a:srgbClr val="4E67C8">
                    <a:lumMod val="50000"/>
                  </a:srgbClr>
                </a:solidFill>
              </a:rPr>
              <a:t>74% of all adults have had a tooth extracted</a:t>
            </a:r>
          </a:p>
          <a:p>
            <a:pPr marL="285750" indent="-285750" defTabSz="914400">
              <a:buFont typeface="Arial" panose="020B0604020202020204" pitchFamily="34" charset="0"/>
              <a:buChar char="•"/>
            </a:pPr>
            <a:r>
              <a:rPr lang="en-US" dirty="0">
                <a:solidFill>
                  <a:srgbClr val="4E67C8">
                    <a:lumMod val="50000"/>
                  </a:srgbClr>
                </a:solidFill>
              </a:rPr>
              <a:t>19% cent of adults have full or partial dentures</a:t>
            </a:r>
          </a:p>
          <a:p>
            <a:pPr marL="285750" indent="-285750" defTabSz="914400">
              <a:buFont typeface="Arial" panose="020B0604020202020204" pitchFamily="34" charset="0"/>
              <a:buChar char="•"/>
            </a:pPr>
            <a:r>
              <a:rPr lang="en-US" dirty="0">
                <a:solidFill>
                  <a:srgbClr val="4E67C8">
                    <a:lumMod val="50000"/>
                  </a:srgbClr>
                </a:solidFill>
              </a:rPr>
              <a:t>The number of adults with 21 or more natural teeth has risen to 86% in England, Wales and Northern Ireland. In 1978, this was as low as 68% in Northern Ireland</a:t>
            </a:r>
          </a:p>
          <a:p>
            <a:pPr marL="285750" indent="-285750" defTabSz="914400">
              <a:buFont typeface="Arial" panose="020B0604020202020204" pitchFamily="34" charset="0"/>
              <a:buChar char="•"/>
            </a:pPr>
            <a:endParaRPr lang="en-US" dirty="0">
              <a:solidFill>
                <a:srgbClr val="4E67C8">
                  <a:lumMod val="50000"/>
                </a:srgbClr>
              </a:solidFill>
            </a:endParaRPr>
          </a:p>
          <a:p>
            <a:pPr defTabSz="914400"/>
            <a:r>
              <a:rPr lang="en-US" b="1" dirty="0">
                <a:solidFill>
                  <a:srgbClr val="4E67C8">
                    <a:lumMod val="50000"/>
                  </a:srgbClr>
                </a:solidFill>
              </a:rPr>
              <a:t>Other oral health indicators</a:t>
            </a:r>
          </a:p>
          <a:p>
            <a:pPr defTabSz="914400"/>
            <a:endParaRPr lang="en-US" b="1" dirty="0">
              <a:solidFill>
                <a:srgbClr val="4E67C8">
                  <a:lumMod val="50000"/>
                </a:srgbClr>
              </a:solidFill>
            </a:endParaRPr>
          </a:p>
          <a:p>
            <a:pPr marL="285750" indent="-285750" defTabSz="914400">
              <a:buFont typeface="Arial" panose="020B0604020202020204" pitchFamily="34" charset="0"/>
              <a:buChar char="•"/>
            </a:pPr>
            <a:r>
              <a:rPr lang="en-US" dirty="0">
                <a:solidFill>
                  <a:srgbClr val="4E67C8">
                    <a:lumMod val="50000"/>
                  </a:srgbClr>
                </a:solidFill>
              </a:rPr>
              <a:t>84% of all adults have at least one or more fillings</a:t>
            </a:r>
          </a:p>
          <a:p>
            <a:pPr marL="285750" indent="-285750" defTabSz="914400">
              <a:buFont typeface="Arial" panose="020B0604020202020204" pitchFamily="34" charset="0"/>
              <a:buChar char="•"/>
            </a:pPr>
            <a:r>
              <a:rPr lang="en-US" dirty="0">
                <a:solidFill>
                  <a:srgbClr val="4E67C8">
                    <a:lumMod val="50000"/>
                  </a:srgbClr>
                </a:solidFill>
              </a:rPr>
              <a:t>Each adult has an average of 7 fillings</a:t>
            </a:r>
          </a:p>
          <a:p>
            <a:pPr marL="285750" indent="-285750" defTabSz="914400">
              <a:buFont typeface="Arial" panose="020B0604020202020204" pitchFamily="34" charset="0"/>
              <a:buChar char="•"/>
            </a:pPr>
            <a:r>
              <a:rPr lang="en-US" dirty="0">
                <a:solidFill>
                  <a:srgbClr val="4E67C8">
                    <a:lumMod val="50000"/>
                  </a:srgbClr>
                </a:solidFill>
              </a:rPr>
              <a:t>31% of adults have tooth decay</a:t>
            </a:r>
          </a:p>
          <a:p>
            <a:pPr marL="285750" indent="-285750" defTabSz="914400">
              <a:buFont typeface="Arial" panose="020B0604020202020204" pitchFamily="34" charset="0"/>
              <a:buChar char="•"/>
            </a:pPr>
            <a:r>
              <a:rPr lang="en-US" dirty="0">
                <a:solidFill>
                  <a:srgbClr val="4E67C8">
                    <a:lumMod val="50000"/>
                  </a:srgbClr>
                </a:solidFill>
              </a:rPr>
              <a:t>66% have visible plaque</a:t>
            </a:r>
          </a:p>
          <a:p>
            <a:pPr marL="285750" indent="-285750" defTabSz="914400">
              <a:buFont typeface="Arial" panose="020B0604020202020204" pitchFamily="34" charset="0"/>
              <a:buChar char="•"/>
            </a:pPr>
            <a:r>
              <a:rPr lang="en-US" dirty="0">
                <a:solidFill>
                  <a:srgbClr val="4E67C8">
                    <a:lumMod val="50000"/>
                  </a:srgbClr>
                </a:solidFill>
              </a:rPr>
              <a:t>29% suffer from regular dental pain</a:t>
            </a:r>
            <a:endParaRPr lang="en-GB" dirty="0">
              <a:solidFill>
                <a:srgbClr val="4E67C8">
                  <a:lumMod val="50000"/>
                </a:srgbClr>
              </a:solidFill>
            </a:endParaRPr>
          </a:p>
          <a:p>
            <a:pPr defTabSz="914400"/>
            <a:endParaRPr lang="en-GB" dirty="0">
              <a:solidFill>
                <a:prstClr val="black"/>
              </a:solidFill>
            </a:endParaRPr>
          </a:p>
          <a:p>
            <a:pPr defTabSz="914400"/>
            <a:endParaRPr lang="en-GB" dirty="0">
              <a:solidFill>
                <a:prstClr val="black"/>
              </a:solidFill>
            </a:endParaRPr>
          </a:p>
        </p:txBody>
      </p:sp>
    </p:spTree>
    <p:extLst>
      <p:ext uri="{BB962C8B-B14F-4D97-AF65-F5344CB8AC3E}">
        <p14:creationId xmlns:p14="http://schemas.microsoft.com/office/powerpoint/2010/main" xmlns="" val="2489689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3" y="6165304"/>
            <a:ext cx="3489945" cy="503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22482" y="6111623"/>
            <a:ext cx="942529" cy="610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755578" y="764707"/>
            <a:ext cx="7632848" cy="5816977"/>
          </a:xfrm>
          <a:prstGeom prst="rect">
            <a:avLst/>
          </a:prstGeom>
          <a:noFill/>
        </p:spPr>
        <p:txBody>
          <a:bodyPr wrap="square" rtlCol="0">
            <a:spAutoFit/>
          </a:bodyPr>
          <a:lstStyle/>
          <a:p>
            <a:pPr algn="ctr" defTabSz="914400"/>
            <a:r>
              <a:rPr lang="en-US" b="1" dirty="0">
                <a:solidFill>
                  <a:srgbClr val="4E67C8">
                    <a:lumMod val="50000"/>
                  </a:srgbClr>
                </a:solidFill>
              </a:rPr>
              <a:t>CHORUS - (CHampioning Oral caRe in commUnity Services)</a:t>
            </a:r>
          </a:p>
          <a:p>
            <a:pPr defTabSz="914400"/>
            <a:endParaRPr lang="en-US" sz="1600" dirty="0">
              <a:solidFill>
                <a:srgbClr val="4E67C8">
                  <a:lumMod val="50000"/>
                </a:srgbClr>
              </a:solidFill>
            </a:endParaRPr>
          </a:p>
          <a:p>
            <a:pPr defTabSz="914400"/>
            <a:r>
              <a:rPr lang="en-US" b="1" dirty="0">
                <a:solidFill>
                  <a:srgbClr val="4E67C8">
                    <a:lumMod val="50000"/>
                  </a:srgbClr>
                </a:solidFill>
              </a:rPr>
              <a:t>Background </a:t>
            </a:r>
          </a:p>
          <a:p>
            <a:pPr defTabSz="914400"/>
            <a:endParaRPr lang="en-US" b="1" dirty="0">
              <a:solidFill>
                <a:srgbClr val="4E67C8">
                  <a:lumMod val="50000"/>
                </a:srgbClr>
              </a:solidFill>
            </a:endParaRPr>
          </a:p>
          <a:p>
            <a:pPr marL="285750" indent="-285750" defTabSz="914400">
              <a:buFont typeface="Arial" panose="020B0604020202020204" pitchFamily="34" charset="0"/>
              <a:buChar char="•"/>
            </a:pPr>
            <a:r>
              <a:rPr lang="en-US" sz="1400" dirty="0">
                <a:solidFill>
                  <a:srgbClr val="4E67C8">
                    <a:lumMod val="50000"/>
                  </a:srgbClr>
                </a:solidFill>
              </a:rPr>
              <a:t>There are over 35 care homes in Salford</a:t>
            </a:r>
          </a:p>
          <a:p>
            <a:pPr defTabSz="914400"/>
            <a:endParaRPr lang="en-US" sz="1400" dirty="0">
              <a:solidFill>
                <a:srgbClr val="4E67C8">
                  <a:lumMod val="50000"/>
                </a:srgbClr>
              </a:solidFill>
            </a:endParaRPr>
          </a:p>
          <a:p>
            <a:pPr marL="285750" indent="-285750" defTabSz="914400">
              <a:buFont typeface="Arial" panose="020B0604020202020204" pitchFamily="34" charset="0"/>
              <a:buChar char="•"/>
            </a:pPr>
            <a:r>
              <a:rPr lang="en-US" sz="1400" dirty="0">
                <a:solidFill>
                  <a:srgbClr val="4E67C8">
                    <a:lumMod val="50000"/>
                  </a:srgbClr>
                </a:solidFill>
              </a:rPr>
              <a:t>It has been highlighted that there is a lack of training and guidance around oral hygiene in Salford Care Homes.</a:t>
            </a:r>
          </a:p>
          <a:p>
            <a:pPr marL="285750" indent="-285750" defTabSz="914400">
              <a:buFont typeface="Arial" panose="020B0604020202020204" pitchFamily="34" charset="0"/>
              <a:buChar char="•"/>
            </a:pPr>
            <a:endParaRPr lang="en-US" sz="1400" dirty="0">
              <a:solidFill>
                <a:srgbClr val="4E67C8">
                  <a:lumMod val="50000"/>
                </a:srgbClr>
              </a:solidFill>
            </a:endParaRPr>
          </a:p>
          <a:p>
            <a:pPr marL="285750" indent="-285750" defTabSz="914400">
              <a:buFont typeface="Arial" panose="020B0604020202020204" pitchFamily="34" charset="0"/>
              <a:buChar char="•"/>
            </a:pPr>
            <a:r>
              <a:rPr lang="en-US" sz="1400" dirty="0">
                <a:solidFill>
                  <a:srgbClr val="4E67C8">
                    <a:lumMod val="50000"/>
                  </a:srgbClr>
                </a:solidFill>
              </a:rPr>
              <a:t>Local safeguarding concerns have also been raised by Community Dental Services.</a:t>
            </a:r>
          </a:p>
          <a:p>
            <a:pPr marL="285750" indent="-285750" defTabSz="914400">
              <a:buFont typeface="Arial" panose="020B0604020202020204" pitchFamily="34" charset="0"/>
              <a:buChar char="•"/>
            </a:pPr>
            <a:endParaRPr lang="en-US" sz="1400" dirty="0">
              <a:solidFill>
                <a:srgbClr val="4E67C8">
                  <a:lumMod val="50000"/>
                </a:srgbClr>
              </a:solidFill>
            </a:endParaRPr>
          </a:p>
          <a:p>
            <a:pPr marL="285750" indent="-285750" defTabSz="914400">
              <a:buFont typeface="Arial" panose="020B0604020202020204" pitchFamily="34" charset="0"/>
              <a:buChar char="•"/>
            </a:pPr>
            <a:r>
              <a:rPr lang="en-US" sz="1400" dirty="0">
                <a:solidFill>
                  <a:srgbClr val="4E67C8">
                    <a:lumMod val="50000"/>
                  </a:srgbClr>
                </a:solidFill>
              </a:rPr>
              <a:t>CHORUS has been set up by the Palliative Care Trainers for Care Homes, Safeguarding team , Community dentist together with input specialist from RIS Healthcare. </a:t>
            </a:r>
          </a:p>
          <a:p>
            <a:pPr defTabSz="914400"/>
            <a:endParaRPr lang="en-US" sz="1400" dirty="0">
              <a:solidFill>
                <a:srgbClr val="4E67C8">
                  <a:lumMod val="50000"/>
                </a:srgbClr>
              </a:solidFill>
            </a:endParaRPr>
          </a:p>
          <a:p>
            <a:pPr defTabSz="914400"/>
            <a:r>
              <a:rPr lang="en-US" b="1" dirty="0">
                <a:solidFill>
                  <a:srgbClr val="4E67C8">
                    <a:lumMod val="50000"/>
                  </a:srgbClr>
                </a:solidFill>
              </a:rPr>
              <a:t>Rationale / Aim</a:t>
            </a:r>
          </a:p>
          <a:p>
            <a:pPr defTabSz="914400"/>
            <a:endParaRPr lang="en-US" b="1" dirty="0">
              <a:solidFill>
                <a:srgbClr val="4E67C8">
                  <a:lumMod val="50000"/>
                </a:srgbClr>
              </a:solidFill>
            </a:endParaRPr>
          </a:p>
          <a:p>
            <a:pPr marL="285750" indent="-285750" defTabSz="914400">
              <a:buFont typeface="Arial" panose="020B0604020202020204" pitchFamily="34" charset="0"/>
              <a:buChar char="•"/>
            </a:pPr>
            <a:r>
              <a:rPr lang="en-US" sz="1400" dirty="0">
                <a:solidFill>
                  <a:srgbClr val="4E67C8">
                    <a:lumMod val="50000"/>
                  </a:srgbClr>
                </a:solidFill>
              </a:rPr>
              <a:t>To implement Oral Hygiene Training to staff in Salford Care Homes</a:t>
            </a:r>
          </a:p>
          <a:p>
            <a:pPr marL="285750" indent="-285750" defTabSz="914400">
              <a:buFont typeface="Arial" panose="020B0604020202020204" pitchFamily="34" charset="0"/>
              <a:buChar char="•"/>
            </a:pPr>
            <a:endParaRPr lang="en-US" sz="1400" dirty="0">
              <a:solidFill>
                <a:srgbClr val="4E67C8">
                  <a:lumMod val="50000"/>
                </a:srgbClr>
              </a:solidFill>
            </a:endParaRPr>
          </a:p>
          <a:p>
            <a:pPr marL="285750" indent="-285750" defTabSz="914400">
              <a:buFont typeface="Arial" panose="020B0604020202020204" pitchFamily="34" charset="0"/>
              <a:buChar char="•"/>
            </a:pPr>
            <a:r>
              <a:rPr lang="en-US" sz="1400" dirty="0">
                <a:solidFill>
                  <a:srgbClr val="4E67C8">
                    <a:lumMod val="50000"/>
                  </a:srgbClr>
                </a:solidFill>
              </a:rPr>
              <a:t>Through CHORUS provide a comprehensive Oral Hygiene Resource File to care homes to support care provided.  </a:t>
            </a:r>
          </a:p>
          <a:p>
            <a:pPr marL="285750" indent="-285750" defTabSz="914400">
              <a:buFont typeface="Arial" panose="020B0604020202020204" pitchFamily="34" charset="0"/>
              <a:buChar char="•"/>
            </a:pPr>
            <a:endParaRPr lang="en-US" sz="1400" dirty="0">
              <a:solidFill>
                <a:srgbClr val="4E67C8">
                  <a:lumMod val="50000"/>
                </a:srgbClr>
              </a:solidFill>
            </a:endParaRPr>
          </a:p>
          <a:p>
            <a:pPr marL="285750" indent="-285750" defTabSz="914400">
              <a:buFont typeface="Arial" panose="020B0604020202020204" pitchFamily="34" charset="0"/>
              <a:buChar char="•"/>
            </a:pPr>
            <a:r>
              <a:rPr lang="en-US" sz="1400" dirty="0">
                <a:solidFill>
                  <a:srgbClr val="4E67C8">
                    <a:lumMod val="50000"/>
                  </a:srgbClr>
                </a:solidFill>
              </a:rPr>
              <a:t>It is hoped with Training and Guidance there will be an increase in staff knowledge and in turn improve care home documentation and enhance patient outcomes and experience.</a:t>
            </a:r>
          </a:p>
          <a:p>
            <a:pPr defTabSz="914400"/>
            <a:endParaRPr lang="en-US" sz="1400" dirty="0">
              <a:solidFill>
                <a:srgbClr val="4E67C8">
                  <a:lumMod val="50000"/>
                </a:srgbClr>
              </a:solidFill>
            </a:endParaRPr>
          </a:p>
          <a:p>
            <a:pPr defTabSz="914400"/>
            <a:endParaRPr lang="en-US" sz="1400" dirty="0">
              <a:solidFill>
                <a:srgbClr val="4E67C8">
                  <a:lumMod val="50000"/>
                </a:srgbClr>
              </a:solidFill>
            </a:endParaRPr>
          </a:p>
        </p:txBody>
      </p:sp>
    </p:spTree>
    <p:extLst>
      <p:ext uri="{BB962C8B-B14F-4D97-AF65-F5344CB8AC3E}">
        <p14:creationId xmlns:p14="http://schemas.microsoft.com/office/powerpoint/2010/main" xmlns="" val="28066936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3" y="6165304"/>
            <a:ext cx="3489945" cy="503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22482" y="6111623"/>
            <a:ext cx="942529" cy="610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078124" y="260648"/>
            <a:ext cx="6944355" cy="4524315"/>
          </a:xfrm>
          <a:prstGeom prst="rect">
            <a:avLst/>
          </a:prstGeom>
          <a:noFill/>
        </p:spPr>
        <p:txBody>
          <a:bodyPr wrap="square" rtlCol="0">
            <a:spAutoFit/>
          </a:bodyPr>
          <a:lstStyle/>
          <a:p>
            <a:pPr algn="ctr" defTabSz="914400"/>
            <a:r>
              <a:rPr lang="en-GB" dirty="0">
                <a:solidFill>
                  <a:srgbClr val="4E67C8">
                    <a:lumMod val="50000"/>
                  </a:srgbClr>
                </a:solidFill>
              </a:rPr>
              <a:t>THE TEAM:</a:t>
            </a:r>
          </a:p>
          <a:p>
            <a:pPr defTabSz="914400"/>
            <a:endParaRPr lang="en-GB" dirty="0">
              <a:solidFill>
                <a:srgbClr val="4E67C8">
                  <a:lumMod val="50000"/>
                </a:srgbClr>
              </a:solidFill>
            </a:endParaRPr>
          </a:p>
          <a:p>
            <a:pPr defTabSz="914400"/>
            <a:r>
              <a:rPr lang="en-GB" sz="1400" dirty="0">
                <a:solidFill>
                  <a:srgbClr val="4E67C8">
                    <a:lumMod val="50000"/>
                  </a:srgbClr>
                </a:solidFill>
              </a:rPr>
              <a:t>Dr Hilary Whitehead - Specialist in Special Care Dentistry and Specialist in Paediatric Dentistry, Pendleton Gateway, Pendleton Medical Centre</a:t>
            </a:r>
          </a:p>
          <a:p>
            <a:pPr defTabSz="914400"/>
            <a:endParaRPr lang="en-GB" sz="1400" dirty="0">
              <a:solidFill>
                <a:srgbClr val="4E67C8">
                  <a:lumMod val="50000"/>
                </a:srgbClr>
              </a:solidFill>
            </a:endParaRPr>
          </a:p>
          <a:p>
            <a:pPr defTabSz="914400"/>
            <a:r>
              <a:rPr lang="en-GB" sz="1400" dirty="0">
                <a:solidFill>
                  <a:srgbClr val="4E67C8">
                    <a:lumMod val="50000"/>
                  </a:srgbClr>
                </a:solidFill>
              </a:rPr>
              <a:t>Supportive Palliative care nurses,  Palliative Care Team, Salford Royal Foundation Trust</a:t>
            </a:r>
          </a:p>
          <a:p>
            <a:pPr defTabSz="914400"/>
            <a:endParaRPr lang="en-GB" sz="1400" dirty="0">
              <a:solidFill>
                <a:srgbClr val="4E67C8">
                  <a:lumMod val="50000"/>
                </a:srgbClr>
              </a:solidFill>
            </a:endParaRPr>
          </a:p>
          <a:p>
            <a:pPr defTabSz="914400"/>
            <a:r>
              <a:rPr lang="en-GB" sz="1400" dirty="0">
                <a:solidFill>
                  <a:srgbClr val="4E67C8">
                    <a:lumMod val="50000"/>
                  </a:srgbClr>
                </a:solidFill>
              </a:rPr>
              <a:t>RIS healthcare – Excellence in oral management </a:t>
            </a:r>
            <a:r>
              <a:rPr lang="en-GB" sz="1400" u="sng" dirty="0">
                <a:solidFill>
                  <a:srgbClr val="4E67C8">
                    <a:lumMod val="50000"/>
                  </a:srgbClr>
                </a:solidFill>
                <a:hlinkClick r:id="rId5"/>
              </a:rPr>
              <a:t>http://www.risproducts.co.uk/index.html</a:t>
            </a:r>
            <a:endParaRPr lang="en-GB" sz="1400" dirty="0">
              <a:solidFill>
                <a:srgbClr val="4E67C8">
                  <a:lumMod val="50000"/>
                </a:srgbClr>
              </a:solidFill>
            </a:endParaRPr>
          </a:p>
          <a:p>
            <a:pPr defTabSz="914400"/>
            <a:endParaRPr lang="en-GB" sz="1400" dirty="0">
              <a:solidFill>
                <a:srgbClr val="4E67C8">
                  <a:lumMod val="50000"/>
                </a:srgbClr>
              </a:solidFill>
            </a:endParaRPr>
          </a:p>
          <a:p>
            <a:pPr defTabSz="914400"/>
            <a:r>
              <a:rPr lang="en-GB" sz="1400" dirty="0">
                <a:solidFill>
                  <a:srgbClr val="4E67C8">
                    <a:lumMod val="50000"/>
                  </a:srgbClr>
                </a:solidFill>
              </a:rPr>
              <a:t>Safeguarding Team - Salford Clinical Commissioning Group </a:t>
            </a:r>
          </a:p>
          <a:p>
            <a:pPr defTabSz="914400"/>
            <a:endParaRPr lang="en-GB" sz="1400" dirty="0">
              <a:solidFill>
                <a:srgbClr val="4E67C8">
                  <a:lumMod val="50000"/>
                </a:srgbClr>
              </a:solidFill>
            </a:endParaRPr>
          </a:p>
          <a:p>
            <a:pPr defTabSz="914400"/>
            <a:r>
              <a:rPr lang="en-GB" sz="1400" dirty="0">
                <a:solidFill>
                  <a:srgbClr val="4E67C8">
                    <a:lumMod val="50000"/>
                  </a:srgbClr>
                </a:solidFill>
              </a:rPr>
              <a:t>Barton Brook Care Home – Bupa </a:t>
            </a:r>
          </a:p>
          <a:p>
            <a:pPr defTabSz="914400"/>
            <a:endParaRPr lang="en-GB" sz="1200" dirty="0">
              <a:solidFill>
                <a:srgbClr val="4E67C8">
                  <a:lumMod val="50000"/>
                </a:srgbClr>
              </a:solidFill>
            </a:endParaRPr>
          </a:p>
          <a:p>
            <a:pPr defTabSz="914400"/>
            <a:r>
              <a:rPr lang="en-GB" sz="1200" dirty="0">
                <a:solidFill>
                  <a:srgbClr val="4E67C8">
                    <a:lumMod val="50000"/>
                  </a:srgbClr>
                </a:solidFill>
              </a:rPr>
              <a:t>Salford Together - A partnership between Salford City Council, NHS Salford Clinical Commissioning Group, Salford Royal NHS Foundation Trust and Greater Manchester West Mental Health NHS Foundation Trust. </a:t>
            </a:r>
            <a:r>
              <a:rPr lang="en-GB" sz="1200" u="sng" dirty="0">
                <a:solidFill>
                  <a:srgbClr val="4E67C8">
                    <a:lumMod val="50000"/>
                  </a:srgbClr>
                </a:solidFill>
                <a:hlinkClick r:id="rId6"/>
              </a:rPr>
              <a:t>http://www.salfordtogether.com/</a:t>
            </a:r>
            <a:endParaRPr lang="en-GB" sz="1200" dirty="0">
              <a:solidFill>
                <a:srgbClr val="4E67C8">
                  <a:lumMod val="50000"/>
                </a:srgbClr>
              </a:solidFill>
            </a:endParaRPr>
          </a:p>
          <a:p>
            <a:pPr defTabSz="914400"/>
            <a:endParaRPr lang="en-US" sz="1200" dirty="0">
              <a:solidFill>
                <a:srgbClr val="4E67C8">
                  <a:lumMod val="50000"/>
                </a:srgbClr>
              </a:solidFill>
            </a:endParaRPr>
          </a:p>
          <a:p>
            <a:pPr defTabSz="914400"/>
            <a:r>
              <a:rPr lang="en-US" sz="1200" dirty="0">
                <a:solidFill>
                  <a:srgbClr val="4E67C8">
                    <a:lumMod val="50000"/>
                  </a:srgbClr>
                </a:solidFill>
              </a:rPr>
              <a:t>Cath Rotherham - Health Facilitator (Learning Difficulties/Complex Needs), Joint Learning Difficulties Service, Salford City Council</a:t>
            </a:r>
          </a:p>
        </p:txBody>
      </p:sp>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7545" y="4946427"/>
            <a:ext cx="2386005" cy="5726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3" name="Picture 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004048" y="4815918"/>
            <a:ext cx="1512168" cy="7807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347867" y="4788122"/>
            <a:ext cx="1080119" cy="8532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092280" y="4788116"/>
            <a:ext cx="1501317" cy="10608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19132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30" y="0"/>
            <a:ext cx="7328992" cy="1143000"/>
          </a:xfrm>
        </p:spPr>
        <p:txBody>
          <a:bodyPr>
            <a:normAutofit/>
          </a:bodyPr>
          <a:lstStyle/>
          <a:p>
            <a:r>
              <a:rPr lang="en-GB" dirty="0"/>
              <a:t>The Five Principles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3894247803"/>
              </p:ext>
            </p:extLst>
          </p:nvPr>
        </p:nvGraphicFramePr>
        <p:xfrm>
          <a:off x="457200" y="1341438"/>
          <a:ext cx="8229600" cy="4678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372201" y="165254"/>
            <a:ext cx="2520280" cy="504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7763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3" y="6165304"/>
            <a:ext cx="3489945" cy="503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22482" y="6111623"/>
            <a:ext cx="942529" cy="610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827587" y="836712"/>
            <a:ext cx="7450135" cy="5016758"/>
          </a:xfrm>
          <a:prstGeom prst="rect">
            <a:avLst/>
          </a:prstGeom>
          <a:noFill/>
        </p:spPr>
        <p:txBody>
          <a:bodyPr wrap="square" rtlCol="0">
            <a:spAutoFit/>
          </a:bodyPr>
          <a:lstStyle/>
          <a:p>
            <a:pPr defTabSz="914400"/>
            <a:r>
              <a:rPr lang="en-US" sz="2000" b="1" dirty="0">
                <a:solidFill>
                  <a:srgbClr val="4E67C8">
                    <a:lumMod val="50000"/>
                  </a:srgbClr>
                </a:solidFill>
              </a:rPr>
              <a:t>Project Outline</a:t>
            </a:r>
          </a:p>
          <a:p>
            <a:pPr defTabSz="914400"/>
            <a:endParaRPr lang="en-US" sz="2000" dirty="0">
              <a:solidFill>
                <a:srgbClr val="4E67C8">
                  <a:lumMod val="50000"/>
                </a:srgbClr>
              </a:solidFill>
            </a:endParaRPr>
          </a:p>
          <a:p>
            <a:pPr marL="285750" indent="-285750" defTabSz="914400">
              <a:buFont typeface="Arial" panose="020B0604020202020204" pitchFamily="34" charset="0"/>
              <a:buChar char="•"/>
            </a:pPr>
            <a:r>
              <a:rPr lang="en-US" sz="2000" dirty="0">
                <a:solidFill>
                  <a:srgbClr val="4E67C8">
                    <a:lumMod val="50000"/>
                  </a:srgbClr>
                </a:solidFill>
              </a:rPr>
              <a:t>Through regular multi-disciplinary meetings an Oral Hygiene Resource File was created.</a:t>
            </a:r>
          </a:p>
          <a:p>
            <a:pPr defTabSz="914400"/>
            <a:endParaRPr lang="en-US" sz="2000" dirty="0">
              <a:solidFill>
                <a:srgbClr val="4E67C8">
                  <a:lumMod val="50000"/>
                </a:srgbClr>
              </a:solidFill>
            </a:endParaRPr>
          </a:p>
          <a:p>
            <a:pPr marL="285750" indent="-285750" defTabSz="914400">
              <a:buFont typeface="Arial" panose="020B0604020202020204" pitchFamily="34" charset="0"/>
              <a:buChar char="•"/>
            </a:pPr>
            <a:r>
              <a:rPr lang="en-US" sz="2000" dirty="0">
                <a:solidFill>
                  <a:srgbClr val="4E67C8">
                    <a:lumMod val="50000"/>
                  </a:srgbClr>
                </a:solidFill>
              </a:rPr>
              <a:t>Small Pilot Project in 3 Salford Care Homes was carried out to look at care planning documentation.</a:t>
            </a:r>
          </a:p>
          <a:p>
            <a:pPr marL="285750" indent="-285750" defTabSz="914400">
              <a:buFont typeface="Arial" panose="020B0604020202020204" pitchFamily="34" charset="0"/>
              <a:buChar char="•"/>
            </a:pPr>
            <a:endParaRPr lang="en-US" sz="2000" dirty="0">
              <a:solidFill>
                <a:srgbClr val="4E67C8">
                  <a:lumMod val="50000"/>
                </a:srgbClr>
              </a:solidFill>
            </a:endParaRPr>
          </a:p>
          <a:p>
            <a:pPr marL="285750" indent="-285750" defTabSz="914400">
              <a:buFont typeface="Arial" panose="020B0604020202020204" pitchFamily="34" charset="0"/>
              <a:buChar char="•"/>
            </a:pPr>
            <a:r>
              <a:rPr lang="en-US" sz="2000" dirty="0">
                <a:solidFill>
                  <a:srgbClr val="4E67C8">
                    <a:lumMod val="50000"/>
                  </a:srgbClr>
                </a:solidFill>
              </a:rPr>
              <a:t>Audit of the number of prescriptions issued </a:t>
            </a:r>
          </a:p>
          <a:p>
            <a:pPr defTabSz="914400"/>
            <a:endParaRPr lang="en-US" sz="2000" dirty="0">
              <a:solidFill>
                <a:srgbClr val="4E67C8">
                  <a:lumMod val="50000"/>
                </a:srgbClr>
              </a:solidFill>
            </a:endParaRPr>
          </a:p>
          <a:p>
            <a:pPr marL="285750" indent="-285750" defTabSz="914400">
              <a:buFont typeface="Arial" panose="020B0604020202020204" pitchFamily="34" charset="0"/>
              <a:buChar char="•"/>
            </a:pPr>
            <a:r>
              <a:rPr lang="en-US" sz="2000" dirty="0">
                <a:solidFill>
                  <a:srgbClr val="4E67C8">
                    <a:lumMod val="50000"/>
                  </a:srgbClr>
                </a:solidFill>
              </a:rPr>
              <a:t>Implementation of Training both in house and at SRFT</a:t>
            </a:r>
          </a:p>
          <a:p>
            <a:pPr defTabSz="914400"/>
            <a:endParaRPr lang="en-US" sz="2000" dirty="0">
              <a:solidFill>
                <a:srgbClr val="4E67C8">
                  <a:lumMod val="50000"/>
                </a:srgbClr>
              </a:solidFill>
            </a:endParaRPr>
          </a:p>
          <a:p>
            <a:pPr marL="285750" indent="-285750" defTabSz="914400">
              <a:buFont typeface="Arial" panose="020B0604020202020204" pitchFamily="34" charset="0"/>
              <a:buChar char="•"/>
            </a:pPr>
            <a:r>
              <a:rPr lang="en-US" sz="2000" dirty="0">
                <a:solidFill>
                  <a:srgbClr val="4E67C8">
                    <a:lumMod val="50000"/>
                  </a:srgbClr>
                </a:solidFill>
              </a:rPr>
              <a:t>An evaluation of the training/Resource file has had any impact.</a:t>
            </a:r>
          </a:p>
          <a:p>
            <a:pPr marL="285750" indent="-285750" defTabSz="914400">
              <a:buFont typeface="Arial" panose="020B0604020202020204" pitchFamily="34" charset="0"/>
              <a:buChar char="•"/>
            </a:pPr>
            <a:endParaRPr lang="en-US" sz="2000" dirty="0">
              <a:solidFill>
                <a:srgbClr val="4E67C8">
                  <a:lumMod val="50000"/>
                </a:srgbClr>
              </a:solidFill>
            </a:endParaRPr>
          </a:p>
          <a:p>
            <a:pPr marL="285750" indent="-285750" defTabSz="914400">
              <a:buFont typeface="Arial" panose="020B0604020202020204" pitchFamily="34" charset="0"/>
              <a:buChar char="•"/>
            </a:pPr>
            <a:r>
              <a:rPr lang="en-US" sz="2000" dirty="0">
                <a:solidFill>
                  <a:srgbClr val="FF0000"/>
                </a:solidFill>
              </a:rPr>
              <a:t>Roll out across care homes in Salford </a:t>
            </a:r>
          </a:p>
        </p:txBody>
      </p:sp>
    </p:spTree>
    <p:extLst>
      <p:ext uri="{BB962C8B-B14F-4D97-AF65-F5344CB8AC3E}">
        <p14:creationId xmlns:p14="http://schemas.microsoft.com/office/powerpoint/2010/main" xmlns="" val="9113040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3" y="6165304"/>
            <a:ext cx="3489945" cy="503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22482" y="6111623"/>
            <a:ext cx="942529" cy="610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4067944" y="479882"/>
            <a:ext cx="4591521" cy="3170099"/>
          </a:xfrm>
          <a:prstGeom prst="rect">
            <a:avLst/>
          </a:prstGeom>
          <a:noFill/>
        </p:spPr>
        <p:txBody>
          <a:bodyPr wrap="square" rtlCol="0">
            <a:spAutoFit/>
          </a:bodyPr>
          <a:lstStyle/>
          <a:p>
            <a:pPr defTabSz="914400"/>
            <a:r>
              <a:rPr lang="en-GB" dirty="0">
                <a:solidFill>
                  <a:srgbClr val="4E67C8">
                    <a:lumMod val="50000"/>
                  </a:srgbClr>
                </a:solidFill>
              </a:rPr>
              <a:t>The Resource File - Provides guidance and templates in the following areas:</a:t>
            </a:r>
          </a:p>
          <a:p>
            <a:pPr defTabSz="914400"/>
            <a:endParaRPr lang="en-GB" dirty="0">
              <a:solidFill>
                <a:srgbClr val="4E67C8">
                  <a:lumMod val="50000"/>
                </a:srgbClr>
              </a:solidFill>
            </a:endParaRPr>
          </a:p>
          <a:p>
            <a:pPr marL="342900" indent="-342900" defTabSz="914400">
              <a:buFont typeface="+mj-lt"/>
              <a:buAutoNum type="arabicPeriod"/>
            </a:pPr>
            <a:r>
              <a:rPr lang="en-US" sz="1600" dirty="0">
                <a:solidFill>
                  <a:srgbClr val="4E67C8">
                    <a:lumMod val="50000"/>
                  </a:srgbClr>
                </a:solidFill>
              </a:rPr>
              <a:t>Assessment &amp; Care Planning</a:t>
            </a:r>
          </a:p>
          <a:p>
            <a:pPr marL="342900" indent="-342900" defTabSz="914400">
              <a:buFont typeface="+mj-lt"/>
              <a:buAutoNum type="arabicPeriod"/>
            </a:pPr>
            <a:r>
              <a:rPr lang="en-US" sz="1600" dirty="0">
                <a:solidFill>
                  <a:srgbClr val="4E67C8">
                    <a:lumMod val="50000"/>
                  </a:srgbClr>
                </a:solidFill>
              </a:rPr>
              <a:t>Oral Conditions</a:t>
            </a:r>
          </a:p>
          <a:p>
            <a:pPr marL="342900" indent="-342900" defTabSz="914400">
              <a:buFont typeface="+mj-lt"/>
              <a:buAutoNum type="arabicPeriod"/>
            </a:pPr>
            <a:r>
              <a:rPr lang="en-US" sz="1600" dirty="0">
                <a:solidFill>
                  <a:srgbClr val="4E67C8">
                    <a:lumMod val="50000"/>
                  </a:srgbClr>
                </a:solidFill>
              </a:rPr>
              <a:t>Delivering Oral Care </a:t>
            </a:r>
          </a:p>
          <a:p>
            <a:pPr marL="342900" indent="-342900" defTabSz="914400">
              <a:buFont typeface="+mj-lt"/>
              <a:buAutoNum type="arabicPeriod"/>
            </a:pPr>
            <a:r>
              <a:rPr lang="en-US" sz="1600" dirty="0">
                <a:solidFill>
                  <a:srgbClr val="4E67C8">
                    <a:lumMod val="50000"/>
                  </a:srgbClr>
                </a:solidFill>
              </a:rPr>
              <a:t>Products to help with Oral Symptom Control </a:t>
            </a:r>
          </a:p>
          <a:p>
            <a:pPr marL="342900" indent="-342900" defTabSz="914400">
              <a:buFont typeface="+mj-lt"/>
              <a:buAutoNum type="arabicPeriod"/>
            </a:pPr>
            <a:r>
              <a:rPr lang="en-US" sz="1600" dirty="0">
                <a:solidFill>
                  <a:srgbClr val="4E67C8">
                    <a:lumMod val="50000"/>
                  </a:srgbClr>
                </a:solidFill>
              </a:rPr>
              <a:t>Referrals </a:t>
            </a:r>
          </a:p>
          <a:p>
            <a:pPr marL="342900" indent="-342900" defTabSz="914400">
              <a:buFont typeface="+mj-lt"/>
              <a:buAutoNum type="arabicPeriod"/>
            </a:pPr>
            <a:r>
              <a:rPr lang="en-US" sz="1600" dirty="0">
                <a:solidFill>
                  <a:srgbClr val="4E67C8">
                    <a:lumMod val="50000"/>
                  </a:srgbClr>
                </a:solidFill>
              </a:rPr>
              <a:t>Health Claim Forms</a:t>
            </a:r>
          </a:p>
          <a:p>
            <a:pPr marL="342900" indent="-342900" defTabSz="914400">
              <a:buFont typeface="+mj-lt"/>
              <a:buAutoNum type="arabicPeriod"/>
            </a:pPr>
            <a:r>
              <a:rPr lang="en-US" sz="1600" dirty="0">
                <a:solidFill>
                  <a:srgbClr val="4E67C8">
                    <a:lumMod val="50000"/>
                  </a:srgbClr>
                </a:solidFill>
              </a:rPr>
              <a:t>National Guidance </a:t>
            </a:r>
          </a:p>
          <a:p>
            <a:pPr marL="342900" indent="-342900" defTabSz="914400">
              <a:buFont typeface="+mj-lt"/>
              <a:buAutoNum type="arabicPeriod"/>
            </a:pPr>
            <a:r>
              <a:rPr lang="en-US" sz="1600" dirty="0">
                <a:solidFill>
                  <a:srgbClr val="4E67C8">
                    <a:lumMod val="50000"/>
                  </a:srgbClr>
                </a:solidFill>
              </a:rPr>
              <a:t>Local Policy &amp; Documents</a:t>
            </a:r>
          </a:p>
          <a:p>
            <a:pPr defTabSz="914400"/>
            <a:endParaRPr lang="en-GB" dirty="0">
              <a:solidFill>
                <a:srgbClr val="4E67C8">
                  <a:lumMod val="50000"/>
                </a:srgbClr>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99184" y="594410"/>
            <a:ext cx="1721320" cy="24314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755576" y="3649980"/>
            <a:ext cx="4929855" cy="2800767"/>
          </a:xfrm>
          <a:prstGeom prst="rect">
            <a:avLst/>
          </a:prstGeom>
          <a:noFill/>
        </p:spPr>
        <p:txBody>
          <a:bodyPr wrap="square" rtlCol="0">
            <a:spAutoFit/>
          </a:bodyPr>
          <a:lstStyle/>
          <a:p>
            <a:pPr defTabSz="914400"/>
            <a:r>
              <a:rPr lang="en-GB" dirty="0">
                <a:solidFill>
                  <a:srgbClr val="4E67C8">
                    <a:lumMod val="50000"/>
                  </a:srgbClr>
                </a:solidFill>
              </a:rPr>
              <a:t>The Training – Provided in house by RIS</a:t>
            </a:r>
          </a:p>
          <a:p>
            <a:pPr defTabSz="914400"/>
            <a:endParaRPr lang="en-GB" dirty="0">
              <a:solidFill>
                <a:srgbClr val="4E67C8">
                  <a:lumMod val="50000"/>
                </a:srgbClr>
              </a:solidFill>
            </a:endParaRPr>
          </a:p>
          <a:p>
            <a:pPr marL="285750" indent="-285750" defTabSz="914400">
              <a:buFont typeface="Arial" panose="020B0604020202020204" pitchFamily="34" charset="0"/>
              <a:buChar char="•"/>
            </a:pPr>
            <a:r>
              <a:rPr lang="en-GB" sz="1600" dirty="0">
                <a:solidFill>
                  <a:srgbClr val="4E67C8">
                    <a:lumMod val="50000"/>
                  </a:srgbClr>
                </a:solidFill>
              </a:rPr>
              <a:t>Anatomy &amp; Physiology</a:t>
            </a:r>
          </a:p>
          <a:p>
            <a:pPr marL="285750" indent="-285750" defTabSz="914400">
              <a:buFont typeface="Arial" panose="020B0604020202020204" pitchFamily="34" charset="0"/>
              <a:buChar char="•"/>
            </a:pPr>
            <a:r>
              <a:rPr lang="en-GB" sz="1600" dirty="0">
                <a:solidFill>
                  <a:srgbClr val="4E67C8">
                    <a:lumMod val="50000"/>
                  </a:srgbClr>
                </a:solidFill>
              </a:rPr>
              <a:t>Types of oral conditions</a:t>
            </a:r>
          </a:p>
          <a:p>
            <a:pPr marL="285750" indent="-285750" defTabSz="914400">
              <a:buFont typeface="Arial" panose="020B0604020202020204" pitchFamily="34" charset="0"/>
              <a:buChar char="•"/>
            </a:pPr>
            <a:r>
              <a:rPr lang="en-GB" sz="1600" dirty="0">
                <a:solidFill>
                  <a:srgbClr val="4E67C8">
                    <a:lumMod val="50000"/>
                  </a:srgbClr>
                </a:solidFill>
              </a:rPr>
              <a:t>Management of oral conditions</a:t>
            </a:r>
          </a:p>
          <a:p>
            <a:pPr marL="285750" indent="-285750" defTabSz="914400">
              <a:buFont typeface="Arial" panose="020B0604020202020204" pitchFamily="34" charset="0"/>
              <a:buChar char="•"/>
            </a:pPr>
            <a:r>
              <a:rPr lang="en-GB" sz="1600" dirty="0">
                <a:solidFill>
                  <a:srgbClr val="4E67C8">
                    <a:lumMod val="50000"/>
                  </a:srgbClr>
                </a:solidFill>
              </a:rPr>
              <a:t>How to perform oral care </a:t>
            </a:r>
          </a:p>
          <a:p>
            <a:pPr marL="285750" indent="-285750" defTabSz="914400">
              <a:buFont typeface="Arial" panose="020B0604020202020204" pitchFamily="34" charset="0"/>
              <a:buChar char="•"/>
            </a:pPr>
            <a:r>
              <a:rPr lang="en-GB" sz="1600" dirty="0">
                <a:solidFill>
                  <a:srgbClr val="4E67C8">
                    <a:lumMod val="50000"/>
                  </a:srgbClr>
                </a:solidFill>
              </a:rPr>
              <a:t>Practical and interactive session</a:t>
            </a:r>
          </a:p>
          <a:p>
            <a:pPr marL="285750" indent="-285750" defTabSz="914400">
              <a:buFont typeface="Arial" panose="020B0604020202020204" pitchFamily="34" charset="0"/>
              <a:buChar char="•"/>
            </a:pPr>
            <a:r>
              <a:rPr lang="en-GB" sz="1600" dirty="0">
                <a:solidFill>
                  <a:srgbClr val="4E67C8">
                    <a:lumMod val="50000"/>
                  </a:srgbClr>
                </a:solidFill>
              </a:rPr>
              <a:t>Case studies</a:t>
            </a:r>
          </a:p>
          <a:p>
            <a:pPr marL="285750" indent="-285750" defTabSz="914400">
              <a:buFont typeface="Arial" panose="020B0604020202020204" pitchFamily="34" charset="0"/>
              <a:buChar char="•"/>
            </a:pPr>
            <a:r>
              <a:rPr lang="en-GB" sz="1600" dirty="0">
                <a:solidFill>
                  <a:srgbClr val="4E67C8">
                    <a:lumMod val="50000"/>
                  </a:srgbClr>
                </a:solidFill>
              </a:rPr>
              <a:t>Ongoing Support </a:t>
            </a:r>
          </a:p>
          <a:p>
            <a:pPr defTabSz="914400"/>
            <a:endParaRPr lang="en-GB" sz="1400" dirty="0">
              <a:solidFill>
                <a:srgbClr val="4E67C8">
                  <a:lumMod val="50000"/>
                </a:srgbClr>
              </a:solidFill>
            </a:endParaRPr>
          </a:p>
          <a:p>
            <a:pPr defTabSz="914400"/>
            <a:endParaRPr lang="en-GB" sz="1400" dirty="0">
              <a:solidFill>
                <a:srgbClr val="4E67C8">
                  <a:lumMod val="50000"/>
                </a:srgbClr>
              </a:solidFill>
            </a:endParaRPr>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18477" y="4693832"/>
            <a:ext cx="2090459" cy="14714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256191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3" y="6165304"/>
            <a:ext cx="3489945" cy="503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22482" y="6111623"/>
            <a:ext cx="942529" cy="610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3816978" y="404664"/>
            <a:ext cx="5312812" cy="646331"/>
          </a:xfrm>
          <a:prstGeom prst="rect">
            <a:avLst/>
          </a:prstGeom>
          <a:noFill/>
        </p:spPr>
        <p:txBody>
          <a:bodyPr wrap="square" rtlCol="0">
            <a:spAutoFit/>
          </a:bodyPr>
          <a:lstStyle/>
          <a:p>
            <a:pPr algn="ctr" defTabSz="914400"/>
            <a:r>
              <a:rPr lang="en-GB" b="1" dirty="0">
                <a:solidFill>
                  <a:srgbClr val="4E67C8">
                    <a:lumMod val="50000"/>
                  </a:srgbClr>
                </a:solidFill>
              </a:rPr>
              <a:t>AUDIT TOOL </a:t>
            </a:r>
            <a:endParaRPr lang="en-GB" dirty="0">
              <a:solidFill>
                <a:srgbClr val="4E67C8">
                  <a:lumMod val="50000"/>
                </a:srgbClr>
              </a:solidFill>
            </a:endParaRPr>
          </a:p>
          <a:p>
            <a:pPr defTabSz="914400"/>
            <a:endParaRPr lang="en-GB" dirty="0">
              <a:solidFill>
                <a:srgbClr val="4E67C8">
                  <a:lumMod val="50000"/>
                </a:srgbClr>
              </a:solidFill>
            </a:endParaRPr>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34222" y="834235"/>
            <a:ext cx="3959522" cy="53142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437330" y="883195"/>
            <a:ext cx="3918646" cy="5078313"/>
          </a:xfrm>
          <a:prstGeom prst="rect">
            <a:avLst/>
          </a:prstGeom>
          <a:solidFill>
            <a:schemeClr val="accent1">
              <a:lumMod val="60000"/>
              <a:lumOff val="40000"/>
            </a:schemeClr>
          </a:solidFill>
        </p:spPr>
        <p:txBody>
          <a:bodyPr wrap="square" rtlCol="0">
            <a:spAutoFit/>
          </a:bodyPr>
          <a:lstStyle/>
          <a:p>
            <a:pPr defTabSz="914400"/>
            <a:r>
              <a:rPr lang="en-GB" b="1" dirty="0">
                <a:solidFill>
                  <a:srgbClr val="4E67C8">
                    <a:lumMod val="50000"/>
                  </a:srgbClr>
                </a:solidFill>
              </a:rPr>
              <a:t>CHORUS Pilot Project – 3 Care Homes</a:t>
            </a:r>
          </a:p>
          <a:p>
            <a:pPr defTabSz="914400"/>
            <a:endParaRPr lang="en-GB" dirty="0">
              <a:solidFill>
                <a:srgbClr val="4E67C8">
                  <a:lumMod val="50000"/>
                </a:srgbClr>
              </a:solidFill>
            </a:endParaRPr>
          </a:p>
          <a:p>
            <a:pPr marL="342900" indent="-342900" defTabSz="914400">
              <a:buFont typeface="+mj-lt"/>
              <a:buAutoNum type="arabicPeriod"/>
            </a:pPr>
            <a:r>
              <a:rPr lang="en-GB" dirty="0">
                <a:solidFill>
                  <a:srgbClr val="4E67C8">
                    <a:lumMod val="50000"/>
                  </a:srgbClr>
                </a:solidFill>
              </a:rPr>
              <a:t>Gain Baseline Data through an anonymous Oral Hygiene documentation Review </a:t>
            </a:r>
          </a:p>
          <a:p>
            <a:pPr marL="342900" indent="-342900" defTabSz="914400">
              <a:buFont typeface="+mj-lt"/>
              <a:buAutoNum type="arabicPeriod"/>
            </a:pPr>
            <a:endParaRPr lang="en-GB" dirty="0">
              <a:solidFill>
                <a:srgbClr val="4E67C8">
                  <a:lumMod val="50000"/>
                </a:srgbClr>
              </a:solidFill>
            </a:endParaRPr>
          </a:p>
          <a:p>
            <a:pPr marL="342900" indent="-342900" defTabSz="914400">
              <a:buFont typeface="+mj-lt"/>
              <a:buAutoNum type="arabicPeriod"/>
            </a:pPr>
            <a:r>
              <a:rPr lang="en-GB" dirty="0">
                <a:solidFill>
                  <a:srgbClr val="4E67C8">
                    <a:lumMod val="50000"/>
                  </a:srgbClr>
                </a:solidFill>
              </a:rPr>
              <a:t>Implement Training and supply homes with Oral Hygiene Resource File</a:t>
            </a:r>
          </a:p>
          <a:p>
            <a:pPr marL="342900" indent="-342900" defTabSz="914400">
              <a:buFont typeface="+mj-lt"/>
              <a:buAutoNum type="arabicPeriod"/>
            </a:pPr>
            <a:endParaRPr lang="en-GB" dirty="0">
              <a:solidFill>
                <a:srgbClr val="4E67C8">
                  <a:lumMod val="50000"/>
                </a:srgbClr>
              </a:solidFill>
            </a:endParaRPr>
          </a:p>
          <a:p>
            <a:pPr marL="342900" indent="-342900" defTabSz="914400">
              <a:buFont typeface="+mj-lt"/>
              <a:buAutoNum type="arabicPeriod"/>
            </a:pPr>
            <a:r>
              <a:rPr lang="en-GB" dirty="0">
                <a:solidFill>
                  <a:srgbClr val="4E67C8">
                    <a:lumMod val="50000"/>
                  </a:srgbClr>
                </a:solidFill>
              </a:rPr>
              <a:t>4 months Post Training and Resource File implementation, perform a second oral hygiene documentation review to evaluate if the Training &amp; Resource file has had any impact on patient care</a:t>
            </a:r>
          </a:p>
        </p:txBody>
      </p:sp>
    </p:spTree>
    <p:extLst>
      <p:ext uri="{BB962C8B-B14F-4D97-AF65-F5344CB8AC3E}">
        <p14:creationId xmlns:p14="http://schemas.microsoft.com/office/powerpoint/2010/main" xmlns="" val="1746927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xmlns="" val="1817660022"/>
              </p:ext>
            </p:extLst>
          </p:nvPr>
        </p:nvGraphicFramePr>
        <p:xfrm>
          <a:off x="251520" y="188640"/>
          <a:ext cx="8496944" cy="6408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0253447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quarter" idx="13"/>
          </p:nvPr>
        </p:nvSpPr>
        <p:spPr/>
        <p:txBody>
          <a:bodyPr/>
          <a:lstStyle/>
          <a:p>
            <a:endParaRPr lang="en-GB"/>
          </a:p>
        </p:txBody>
      </p:sp>
      <p:graphicFrame>
        <p:nvGraphicFramePr>
          <p:cNvPr id="4" name="Chart 3"/>
          <p:cNvGraphicFramePr>
            <a:graphicFrameLocks/>
          </p:cNvGraphicFramePr>
          <p:nvPr>
            <p:extLst>
              <p:ext uri="{D42A27DB-BD31-4B8C-83A1-F6EECF244321}">
                <p14:modId xmlns:p14="http://schemas.microsoft.com/office/powerpoint/2010/main" xmlns="" val="3156571921"/>
              </p:ext>
            </p:extLst>
          </p:nvPr>
        </p:nvGraphicFramePr>
        <p:xfrm>
          <a:off x="251520" y="260648"/>
          <a:ext cx="8640960" cy="62646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1047493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475656" y="6021288"/>
            <a:ext cx="6068144" cy="432048"/>
          </a:xfrm>
        </p:spPr>
        <p:txBody>
          <a:bodyPr>
            <a:normAutofit fontScale="85000" lnSpcReduction="10000"/>
          </a:bodyPr>
          <a:lstStyle/>
          <a:p>
            <a:r>
              <a:rPr lang="en-GB" dirty="0"/>
              <a:t>https://www.youtube.com/watch?v=RmwbqzxQjPs</a:t>
            </a:r>
          </a:p>
        </p:txBody>
      </p:sp>
      <p:sp>
        <p:nvSpPr>
          <p:cNvPr id="4" name="Rectangle 3"/>
          <p:cNvSpPr/>
          <p:nvPr/>
        </p:nvSpPr>
        <p:spPr>
          <a:xfrm>
            <a:off x="467544" y="692696"/>
            <a:ext cx="7776864" cy="1754326"/>
          </a:xfrm>
          <a:prstGeom prst="rect">
            <a:avLst/>
          </a:prstGeom>
        </p:spPr>
        <p:txBody>
          <a:bodyPr wrap="square">
            <a:spAutoFit/>
          </a:bodyPr>
          <a:lstStyle/>
          <a:p>
            <a:pPr algn="ctr" defTabSz="914400" fontAlgn="base"/>
            <a:r>
              <a:rPr lang="en-US" dirty="0">
                <a:solidFill>
                  <a:prstClr val="black"/>
                </a:solidFill>
              </a:rPr>
              <a:t>Biofilms are a collective of one or more types of microorganisms that can grow on many different surfaces. Microorganisms that form biofilms include </a:t>
            </a:r>
            <a:r>
              <a:rPr lang="en-US" dirty="0">
                <a:solidFill>
                  <a:prstClr val="black"/>
                </a:solidFill>
                <a:hlinkClick r:id="rId3"/>
              </a:rPr>
              <a:t>bacteria</a:t>
            </a:r>
            <a:r>
              <a:rPr lang="en-US" dirty="0">
                <a:solidFill>
                  <a:prstClr val="black"/>
                </a:solidFill>
              </a:rPr>
              <a:t>, </a:t>
            </a:r>
            <a:r>
              <a:rPr lang="en-US" dirty="0">
                <a:solidFill>
                  <a:prstClr val="black"/>
                </a:solidFill>
                <a:hlinkClick r:id="rId4"/>
              </a:rPr>
              <a:t>fungi</a:t>
            </a:r>
            <a:r>
              <a:rPr lang="en-US" dirty="0">
                <a:solidFill>
                  <a:prstClr val="black"/>
                </a:solidFill>
              </a:rPr>
              <a:t> and </a:t>
            </a:r>
            <a:r>
              <a:rPr lang="en-US" dirty="0" err="1">
                <a:solidFill>
                  <a:prstClr val="black"/>
                </a:solidFill>
                <a:hlinkClick r:id="rId5"/>
              </a:rPr>
              <a:t>protists</a:t>
            </a:r>
            <a:r>
              <a:rPr lang="en-US" dirty="0">
                <a:solidFill>
                  <a:prstClr val="black"/>
                </a:solidFill>
              </a:rPr>
              <a:t>. </a:t>
            </a:r>
          </a:p>
          <a:p>
            <a:pPr algn="ctr" defTabSz="914400" fontAlgn="base"/>
            <a:endParaRPr lang="en-US" dirty="0">
              <a:solidFill>
                <a:prstClr val="black"/>
              </a:solidFill>
            </a:endParaRPr>
          </a:p>
          <a:p>
            <a:pPr algn="ctr" defTabSz="914400" fontAlgn="base"/>
            <a:r>
              <a:rPr lang="en-US" dirty="0">
                <a:solidFill>
                  <a:prstClr val="black"/>
                </a:solidFill>
              </a:rPr>
              <a:t>One common example of a biofilm </a:t>
            </a:r>
            <a:r>
              <a:rPr lang="en-US" dirty="0">
                <a:solidFill>
                  <a:prstClr val="black"/>
                </a:solidFill>
                <a:hlinkClick r:id="rId6"/>
              </a:rPr>
              <a:t>dental plaque</a:t>
            </a:r>
            <a:r>
              <a:rPr lang="en-US" dirty="0">
                <a:solidFill>
                  <a:prstClr val="black"/>
                </a:solidFill>
              </a:rPr>
              <a:t>, a slimy buildup of bacteria that forms on the surfaces of teeth.</a:t>
            </a:r>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47666" y="2564904"/>
            <a:ext cx="5544615" cy="27363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484990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quarter" idx="13"/>
          </p:nvPr>
        </p:nvSpPr>
        <p:spPr>
          <a:xfrm>
            <a:off x="1143000" y="731520"/>
            <a:ext cx="6400800" cy="5217760"/>
          </a:xfrm>
        </p:spPr>
        <p:txBody>
          <a:bodyPr>
            <a:normAutofit/>
          </a:bodyPr>
          <a:lstStyle/>
          <a:p>
            <a:pPr marL="45720" indent="0" algn="ctr">
              <a:buNone/>
            </a:pPr>
            <a:r>
              <a:rPr lang="en-GB" sz="4800" dirty="0">
                <a:latin typeface="Baskerville Old Face" panose="02020602080505020303" pitchFamily="18" charset="0"/>
              </a:rPr>
              <a:t> </a:t>
            </a:r>
          </a:p>
          <a:p>
            <a:pPr marL="45720" indent="0" algn="ctr">
              <a:buNone/>
            </a:pPr>
            <a:r>
              <a:rPr lang="en-GB" sz="4800" dirty="0">
                <a:latin typeface="Baskerville Old Face" panose="02020602080505020303" pitchFamily="18" charset="0"/>
              </a:rPr>
              <a:t>SRFT Staff</a:t>
            </a:r>
          </a:p>
          <a:p>
            <a:pPr marL="45720" indent="0" algn="ctr">
              <a:buNone/>
            </a:pPr>
            <a:endParaRPr lang="en-GB" sz="4800" dirty="0">
              <a:latin typeface="Baskerville Old Face" panose="02020602080505020303" pitchFamily="18" charset="0"/>
            </a:endParaRPr>
          </a:p>
          <a:p>
            <a:pPr marL="45720" indent="0">
              <a:buNone/>
            </a:pPr>
            <a:r>
              <a:rPr lang="en-GB" sz="2400" dirty="0">
                <a:latin typeface="Baskerville Old Face" panose="02020602080505020303" pitchFamily="18" charset="0"/>
              </a:rPr>
              <a:t>L&amp;D</a:t>
            </a:r>
            <a:r>
              <a:rPr lang="en-GB" dirty="0"/>
              <a:t> – Diane Hickford leading a task and finish group for the acute trust.</a:t>
            </a:r>
          </a:p>
          <a:p>
            <a:pPr marL="45720" indent="0">
              <a:buNone/>
            </a:pPr>
            <a:endParaRPr lang="en-GB" dirty="0"/>
          </a:p>
          <a:p>
            <a:pPr marL="45720" indent="0">
              <a:buNone/>
            </a:pPr>
            <a:r>
              <a:rPr lang="en-GB" dirty="0"/>
              <a:t>Regular training is to be provided by RIS</a:t>
            </a:r>
          </a:p>
          <a:p>
            <a:pPr marL="45720" indent="0">
              <a:buNone/>
            </a:pPr>
            <a:endParaRPr lang="en-GB" dirty="0"/>
          </a:p>
        </p:txBody>
      </p:sp>
      <p:sp>
        <p:nvSpPr>
          <p:cNvPr id="4" name="AutoShape 2" descr="Image result for oral heal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GB">
              <a:solidFill>
                <a:prstClr val="black"/>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28185" y="620688"/>
            <a:ext cx="2085975" cy="2190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117682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3" y="6165304"/>
            <a:ext cx="3489945" cy="503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22482" y="6111623"/>
            <a:ext cx="942529" cy="610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594905" y="620688"/>
            <a:ext cx="7954191" cy="3970318"/>
          </a:xfrm>
          <a:prstGeom prst="rect">
            <a:avLst/>
          </a:prstGeom>
          <a:solidFill>
            <a:schemeClr val="tx2">
              <a:lumMod val="20000"/>
              <a:lumOff val="80000"/>
            </a:schemeClr>
          </a:solidFill>
        </p:spPr>
        <p:txBody>
          <a:bodyPr wrap="square" rtlCol="0">
            <a:spAutoFit/>
          </a:bodyPr>
          <a:lstStyle/>
          <a:p>
            <a:pPr algn="ctr" defTabSz="914400"/>
            <a:r>
              <a:rPr lang="en-GB" sz="2000" b="1" dirty="0">
                <a:solidFill>
                  <a:srgbClr val="4E67C8">
                    <a:lumMod val="50000"/>
                  </a:srgbClr>
                </a:solidFill>
              </a:rPr>
              <a:t>CHORUS - Implementation across the Care Home sector:</a:t>
            </a:r>
          </a:p>
          <a:p>
            <a:pPr defTabSz="914400"/>
            <a:endParaRPr lang="en-GB" b="1" dirty="0">
              <a:solidFill>
                <a:srgbClr val="4E67C8">
                  <a:lumMod val="50000"/>
                </a:srgbClr>
              </a:solidFill>
            </a:endParaRPr>
          </a:p>
          <a:p>
            <a:pPr marL="285750" indent="-285750" defTabSz="914400">
              <a:buFont typeface="Arial" panose="020B0604020202020204" pitchFamily="34" charset="0"/>
              <a:buChar char="•"/>
            </a:pPr>
            <a:r>
              <a:rPr lang="en-GB" b="1" dirty="0">
                <a:solidFill>
                  <a:srgbClr val="4E67C8">
                    <a:lumMod val="50000"/>
                  </a:srgbClr>
                </a:solidFill>
              </a:rPr>
              <a:t>Provide all Salford Care Homes with a Resource File </a:t>
            </a:r>
          </a:p>
          <a:p>
            <a:pPr marL="285750" indent="-285750" defTabSz="914400">
              <a:buFont typeface="Arial" panose="020B0604020202020204" pitchFamily="34" charset="0"/>
              <a:buChar char="•"/>
            </a:pPr>
            <a:endParaRPr lang="en-GB" b="1" dirty="0">
              <a:solidFill>
                <a:srgbClr val="4E67C8">
                  <a:lumMod val="50000"/>
                </a:srgbClr>
              </a:solidFill>
            </a:endParaRPr>
          </a:p>
          <a:p>
            <a:pPr marL="285750" indent="-285750" defTabSz="914400">
              <a:buFont typeface="Arial" panose="020B0604020202020204" pitchFamily="34" charset="0"/>
              <a:buChar char="•"/>
            </a:pPr>
            <a:r>
              <a:rPr lang="en-GB" b="1" dirty="0">
                <a:solidFill>
                  <a:srgbClr val="4E67C8">
                    <a:lumMod val="50000"/>
                  </a:srgbClr>
                </a:solidFill>
              </a:rPr>
              <a:t>Nominate Oral Health Champions in all Salford Care Homes</a:t>
            </a:r>
          </a:p>
          <a:p>
            <a:pPr marL="285750" indent="-285750" defTabSz="914400">
              <a:buFont typeface="Arial" panose="020B0604020202020204" pitchFamily="34" charset="0"/>
              <a:buChar char="•"/>
            </a:pPr>
            <a:endParaRPr lang="en-GB" b="1" dirty="0">
              <a:solidFill>
                <a:srgbClr val="4E67C8">
                  <a:lumMod val="50000"/>
                </a:srgbClr>
              </a:solidFill>
            </a:endParaRPr>
          </a:p>
          <a:p>
            <a:pPr marL="285750" indent="-285750" defTabSz="914400">
              <a:buFont typeface="Arial" panose="020B0604020202020204" pitchFamily="34" charset="0"/>
              <a:buChar char="•"/>
            </a:pPr>
            <a:r>
              <a:rPr lang="en-GB" b="1" dirty="0">
                <a:solidFill>
                  <a:srgbClr val="4E67C8">
                    <a:lumMod val="50000"/>
                  </a:srgbClr>
                </a:solidFill>
              </a:rPr>
              <a:t>Provide Oral Care training to Care Home staff and Hospital staff  </a:t>
            </a:r>
          </a:p>
          <a:p>
            <a:pPr marL="285750" indent="-285750" defTabSz="914400">
              <a:buFont typeface="Arial" panose="020B0604020202020204" pitchFamily="34" charset="0"/>
              <a:buChar char="•"/>
            </a:pPr>
            <a:endParaRPr lang="en-GB" b="1" dirty="0">
              <a:solidFill>
                <a:srgbClr val="4E67C8">
                  <a:lumMod val="50000"/>
                </a:srgbClr>
              </a:solidFill>
            </a:endParaRPr>
          </a:p>
          <a:p>
            <a:pPr marL="285750" indent="-285750" defTabSz="914400">
              <a:buFont typeface="Arial" panose="020B0604020202020204" pitchFamily="34" charset="0"/>
              <a:buChar char="•"/>
            </a:pPr>
            <a:r>
              <a:rPr lang="en-GB" b="1" dirty="0">
                <a:solidFill>
                  <a:srgbClr val="4E67C8">
                    <a:lumMod val="50000"/>
                  </a:srgbClr>
                </a:solidFill>
              </a:rPr>
              <a:t>Increase recognition of oral conditions </a:t>
            </a:r>
          </a:p>
          <a:p>
            <a:pPr marL="285750" indent="-285750" defTabSz="914400">
              <a:buFont typeface="Arial" panose="020B0604020202020204" pitchFamily="34" charset="0"/>
              <a:buChar char="•"/>
            </a:pPr>
            <a:endParaRPr lang="en-GB" b="1" dirty="0">
              <a:solidFill>
                <a:srgbClr val="4E67C8">
                  <a:lumMod val="50000"/>
                </a:srgbClr>
              </a:solidFill>
            </a:endParaRPr>
          </a:p>
          <a:p>
            <a:pPr marL="285750" indent="-285750" defTabSz="914400">
              <a:buFont typeface="Arial" panose="020B0604020202020204" pitchFamily="34" charset="0"/>
              <a:buChar char="•"/>
            </a:pPr>
            <a:r>
              <a:rPr lang="en-GB" b="1" dirty="0">
                <a:solidFill>
                  <a:srgbClr val="4E67C8">
                    <a:lumMod val="50000"/>
                  </a:srgbClr>
                </a:solidFill>
              </a:rPr>
              <a:t>Provide ongoing  support to Care Homes </a:t>
            </a:r>
          </a:p>
          <a:p>
            <a:pPr marL="285750" indent="-285750" defTabSz="914400">
              <a:buFont typeface="Arial" panose="020B0604020202020204" pitchFamily="34" charset="0"/>
              <a:buChar char="•"/>
            </a:pPr>
            <a:endParaRPr lang="en-GB" b="1" dirty="0">
              <a:solidFill>
                <a:srgbClr val="4E67C8">
                  <a:lumMod val="50000"/>
                </a:srgbClr>
              </a:solidFill>
            </a:endParaRPr>
          </a:p>
          <a:p>
            <a:pPr marL="285750" indent="-285750" defTabSz="914400">
              <a:buFont typeface="Arial" panose="020B0604020202020204" pitchFamily="34" charset="0"/>
              <a:buChar char="•"/>
            </a:pPr>
            <a:r>
              <a:rPr lang="en-GB" b="1" dirty="0">
                <a:solidFill>
                  <a:srgbClr val="4E67C8">
                    <a:lumMod val="50000"/>
                  </a:srgbClr>
                </a:solidFill>
              </a:rPr>
              <a:t>Ongoing review of Prescriptions, Safeguarding Alerts, Patient Records</a:t>
            </a:r>
          </a:p>
          <a:p>
            <a:pPr defTabSz="914400"/>
            <a:endParaRPr lang="en-GB" b="1" dirty="0">
              <a:solidFill>
                <a:srgbClr val="4E67C8">
                  <a:lumMod val="50000"/>
                </a:srgbClr>
              </a:solidFill>
            </a:endParaRPr>
          </a:p>
        </p:txBody>
      </p:sp>
      <p:sp>
        <p:nvSpPr>
          <p:cNvPr id="3" name="TextBox 2"/>
          <p:cNvSpPr txBox="1"/>
          <p:nvPr/>
        </p:nvSpPr>
        <p:spPr>
          <a:xfrm>
            <a:off x="594905" y="5013176"/>
            <a:ext cx="7954191" cy="923330"/>
          </a:xfrm>
          <a:prstGeom prst="rect">
            <a:avLst/>
          </a:prstGeom>
          <a:noFill/>
        </p:spPr>
        <p:txBody>
          <a:bodyPr wrap="square" rtlCol="0">
            <a:spAutoFit/>
          </a:bodyPr>
          <a:lstStyle/>
          <a:p>
            <a:pPr algn="ctr" defTabSz="914400"/>
            <a:r>
              <a:rPr lang="en-GB" dirty="0">
                <a:solidFill>
                  <a:prstClr val="black"/>
                </a:solidFill>
              </a:rPr>
              <a:t>For further support please contact </a:t>
            </a:r>
          </a:p>
          <a:p>
            <a:pPr algn="ctr" defTabSz="914400"/>
            <a:r>
              <a:rPr lang="en-GB" dirty="0">
                <a:solidFill>
                  <a:prstClr val="black"/>
                </a:solidFill>
              </a:rPr>
              <a:t>Marie Roberts  - 0161 206 1868</a:t>
            </a:r>
          </a:p>
          <a:p>
            <a:pPr algn="ctr" defTabSz="914400"/>
            <a:r>
              <a:rPr lang="en-GB" dirty="0">
                <a:solidFill>
                  <a:prstClr val="black"/>
                </a:solidFill>
              </a:rPr>
              <a:t>Laura Forsythe – 0161 212 4468</a:t>
            </a:r>
          </a:p>
        </p:txBody>
      </p:sp>
    </p:spTree>
    <p:extLst>
      <p:ext uri="{BB962C8B-B14F-4D97-AF65-F5344CB8AC3E}">
        <p14:creationId xmlns:p14="http://schemas.microsoft.com/office/powerpoint/2010/main" xmlns="" val="39334012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Y:\Safeguarding\GENERIC DOCUMENTS\Templates\Corporate Templates\Salford CCG – RGB Blue.jpg"/>
          <p:cNvPicPr/>
          <p:nvPr/>
        </p:nvPicPr>
        <p:blipFill rotWithShape="1">
          <a:blip r:embed="rId2" cstate="print">
            <a:extLst>
              <a:ext uri="{28A0092B-C50C-407E-A947-70E740481C1C}">
                <a14:useLocalDpi xmlns:a14="http://schemas.microsoft.com/office/drawing/2010/main" xmlns="" val="0"/>
              </a:ext>
            </a:extLst>
          </a:blip>
          <a:srcRect l="29339" t="12245" r="3671" b="21369"/>
          <a:stretch/>
        </p:blipFill>
        <p:spPr bwMode="auto">
          <a:xfrm>
            <a:off x="6894259" y="332656"/>
            <a:ext cx="2157116" cy="1423698"/>
          </a:xfrm>
          <a:prstGeom prst="rect">
            <a:avLst/>
          </a:prstGeom>
          <a:noFill/>
          <a:ln>
            <a:noFill/>
          </a:ln>
          <a:extLst>
            <a:ext uri="{53640926-AAD7-44D8-BBD7-CCE9431645EC}">
              <a14:shadowObscured xmlns:a14="http://schemas.microsoft.com/office/drawing/2010/main" xmlns=""/>
            </a:ext>
          </a:extLst>
        </p:spPr>
      </p:pic>
      <p:pic>
        <p:nvPicPr>
          <p:cNvPr id="11" name="Picture 10"/>
          <p:cNvPicPr/>
          <p:nvPr/>
        </p:nvPicPr>
        <p:blipFill>
          <a:blip r:embed="rId3" cstate="print">
            <a:extLst>
              <a:ext uri="{28A0092B-C50C-407E-A947-70E740481C1C}">
                <a14:useLocalDpi xmlns:a14="http://schemas.microsoft.com/office/drawing/2010/main" xmlns="" val="0"/>
              </a:ext>
            </a:extLst>
          </a:blip>
          <a:stretch>
            <a:fillRect/>
          </a:stretch>
        </p:blipFill>
        <p:spPr>
          <a:xfrm>
            <a:off x="423287" y="244178"/>
            <a:ext cx="1674186" cy="160065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33196" y="332656"/>
            <a:ext cx="3277612" cy="1269860"/>
          </a:xfrm>
          <a:prstGeom prst="rect">
            <a:avLst/>
          </a:prstGeom>
        </p:spPr>
      </p:pic>
      <p:sp>
        <p:nvSpPr>
          <p:cNvPr id="12" name="Title 1"/>
          <p:cNvSpPr>
            <a:spLocks noGrp="1"/>
          </p:cNvSpPr>
          <p:nvPr>
            <p:ph type="ctrTitle"/>
          </p:nvPr>
        </p:nvSpPr>
        <p:spPr>
          <a:xfrm>
            <a:off x="685800" y="2329308"/>
            <a:ext cx="7772400" cy="1470025"/>
          </a:xfrm>
        </p:spPr>
        <p:txBody>
          <a:bodyPr/>
          <a:lstStyle/>
          <a:p>
            <a:r>
              <a:rPr lang="en-GB" dirty="0">
                <a:latin typeface="Bariol" charset="0"/>
                <a:ea typeface="Bariol" charset="0"/>
                <a:cs typeface="Bariol" charset="0"/>
              </a:rPr>
              <a:t>Kafoodle Innovation Project. </a:t>
            </a:r>
            <a:br>
              <a:rPr lang="en-GB" dirty="0">
                <a:latin typeface="Bariol" charset="0"/>
                <a:ea typeface="Bariol" charset="0"/>
                <a:cs typeface="Bariol" charset="0"/>
              </a:rPr>
            </a:br>
            <a:r>
              <a:rPr lang="en-GB" sz="3200" dirty="0">
                <a:latin typeface="Bariol" charset="0"/>
                <a:ea typeface="Bariol" charset="0"/>
                <a:cs typeface="Bariol" charset="0"/>
              </a:rPr>
              <a:t>Digitising Menus</a:t>
            </a:r>
          </a:p>
        </p:txBody>
      </p:sp>
      <p:sp>
        <p:nvSpPr>
          <p:cNvPr id="13" name="Subtitle 2"/>
          <p:cNvSpPr>
            <a:spLocks noGrp="1"/>
          </p:cNvSpPr>
          <p:nvPr>
            <p:ph type="subTitle" idx="1"/>
          </p:nvPr>
        </p:nvSpPr>
        <p:spPr>
          <a:xfrm>
            <a:off x="2075706" y="3886200"/>
            <a:ext cx="4992588" cy="1752600"/>
          </a:xfrm>
        </p:spPr>
        <p:txBody>
          <a:bodyPr>
            <a:normAutofit fontScale="85000" lnSpcReduction="20000"/>
          </a:bodyPr>
          <a:lstStyle/>
          <a:p>
            <a:pPr algn="ctr"/>
            <a:r>
              <a:rPr lang="en-GB" sz="2800" dirty="0">
                <a:solidFill>
                  <a:srgbClr val="002060"/>
                </a:solidFill>
              </a:rPr>
              <a:t>Revolutionising Nutrition in Health Care</a:t>
            </a:r>
          </a:p>
          <a:p>
            <a:pPr algn="ctr"/>
            <a:endParaRPr lang="en-GB" sz="2800" dirty="0">
              <a:solidFill>
                <a:srgbClr val="002060"/>
              </a:solidFill>
            </a:endParaRPr>
          </a:p>
          <a:p>
            <a:pPr algn="ctr"/>
            <a:r>
              <a:rPr lang="en-GB" sz="2800" dirty="0">
                <a:solidFill>
                  <a:srgbClr val="002060"/>
                </a:solidFill>
              </a:rPr>
              <a:t>Tony Ward – Senior Dietitian Salford Royal NHS Foundation Trust </a:t>
            </a:r>
          </a:p>
        </p:txBody>
      </p:sp>
    </p:spTree>
    <p:extLst>
      <p:ext uri="{BB962C8B-B14F-4D97-AF65-F5344CB8AC3E}">
        <p14:creationId xmlns:p14="http://schemas.microsoft.com/office/powerpoint/2010/main" xmlns="" val="355898138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45474" y="1330231"/>
            <a:ext cx="4580274" cy="4322955"/>
          </a:xfrm>
          <a:prstGeom prst="rect">
            <a:avLst/>
          </a:prstGeom>
        </p:spPr>
      </p:pic>
      <p:sp>
        <p:nvSpPr>
          <p:cNvPr id="7" name="Text Placeholder 6"/>
          <p:cNvSpPr>
            <a:spLocks noGrp="1"/>
          </p:cNvSpPr>
          <p:nvPr>
            <p:ph type="body" sz="quarter" idx="10"/>
          </p:nvPr>
        </p:nvSpPr>
        <p:spPr/>
        <p:txBody>
          <a:bodyPr/>
          <a:lstStyle/>
          <a:p>
            <a:r>
              <a:rPr lang="en-US" sz="2800" dirty="0"/>
              <a:t>Kafoodle</a:t>
            </a: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87" y="4"/>
            <a:ext cx="9144000" cy="1065791"/>
          </a:xfrm>
          <a:prstGeom prst="rect">
            <a:avLst/>
          </a:prstGeom>
        </p:spPr>
      </p:pic>
      <p:sp>
        <p:nvSpPr>
          <p:cNvPr id="9" name="Content Placeholder 2"/>
          <p:cNvSpPr txBox="1">
            <a:spLocks/>
          </p:cNvSpPr>
          <p:nvPr/>
        </p:nvSpPr>
        <p:spPr>
          <a:xfrm>
            <a:off x="457200" y="1600204"/>
            <a:ext cx="3205097" cy="4525963"/>
          </a:xfrm>
          <a:prstGeom prst="rect">
            <a:avLst/>
          </a:prstGeom>
        </p:spPr>
        <p:txBody>
          <a:bodyPr vert="horz" lIns="0" tIns="0" rIns="0" bIns="0" rtlCol="0">
            <a:normAutofit/>
          </a:bodyPr>
          <a:lstStyle>
            <a:lvl1pPr marL="0" indent="0" algn="l" defTabSz="914400" rtl="0" eaLnBrk="1" latinLnBrk="0" hangingPunct="1">
              <a:spcBef>
                <a:spcPts val="640"/>
              </a:spcBef>
              <a:spcAft>
                <a:spcPts val="0"/>
              </a:spcAft>
              <a:buFont typeface="Arial"/>
              <a:buNone/>
              <a:defRPr sz="1600" b="0" i="0" kern="1200">
                <a:solidFill>
                  <a:srgbClr val="2B2D2C"/>
                </a:solidFill>
                <a:latin typeface="Bariol Regular"/>
                <a:ea typeface="+mn-ea"/>
                <a:cs typeface="Bariol Regular"/>
              </a:defRPr>
            </a:lvl1pPr>
            <a:lvl2pPr marL="609515"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1219032"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82854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2438063"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304757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365709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4266609"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487612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b="1" dirty="0"/>
              <a:t>Malnutrition is common </a:t>
            </a:r>
          </a:p>
          <a:p>
            <a:endParaRPr lang="en-US" dirty="0"/>
          </a:p>
          <a:p>
            <a:r>
              <a:rPr lang="en-US" sz="2400" dirty="0"/>
              <a:t>About</a:t>
            </a:r>
            <a:r>
              <a:rPr lang="en-US" sz="2400" b="1" dirty="0"/>
              <a:t> 1 in 3 </a:t>
            </a:r>
            <a:r>
              <a:rPr lang="en-US" sz="2400" dirty="0"/>
              <a:t>in care homes and hospitals are malnourished</a:t>
            </a:r>
          </a:p>
          <a:p>
            <a:endParaRPr lang="en-GB" dirty="0"/>
          </a:p>
        </p:txBody>
      </p:sp>
      <p:sp>
        <p:nvSpPr>
          <p:cNvPr id="12" name="TextBox 11"/>
          <p:cNvSpPr txBox="1"/>
          <p:nvPr/>
        </p:nvSpPr>
        <p:spPr>
          <a:xfrm>
            <a:off x="1187624" y="4581134"/>
            <a:ext cx="1754593" cy="830997"/>
          </a:xfrm>
          <a:prstGeom prst="rect">
            <a:avLst/>
          </a:prstGeom>
          <a:noFill/>
        </p:spPr>
        <p:txBody>
          <a:bodyPr wrap="square" rtlCol="0">
            <a:spAutoFit/>
          </a:bodyPr>
          <a:lstStyle/>
          <a:p>
            <a:pPr defTabSz="914400"/>
            <a:r>
              <a:rPr lang="en-GB" sz="4800" b="1" dirty="0">
                <a:solidFill>
                  <a:srgbClr val="F79646"/>
                </a:solidFill>
                <a:latin typeface="Bariol" charset="0"/>
                <a:ea typeface="Bariol" charset="0"/>
                <a:cs typeface="Bariol" charset="0"/>
              </a:rPr>
              <a:t>Food</a:t>
            </a:r>
            <a:r>
              <a:rPr lang="en-GB" sz="4800" b="1" dirty="0">
                <a:solidFill>
                  <a:prstClr val="black"/>
                </a:solidFill>
                <a:latin typeface="Bariol" charset="0"/>
                <a:ea typeface="Bariol" charset="0"/>
                <a:cs typeface="Bariol" charset="0"/>
              </a:rPr>
              <a:t> </a:t>
            </a:r>
          </a:p>
        </p:txBody>
      </p:sp>
      <p:sp>
        <p:nvSpPr>
          <p:cNvPr id="13" name="TextBox 12"/>
          <p:cNvSpPr txBox="1"/>
          <p:nvPr/>
        </p:nvSpPr>
        <p:spPr>
          <a:xfrm>
            <a:off x="7158827" y="4665320"/>
            <a:ext cx="2376264" cy="830997"/>
          </a:xfrm>
          <a:prstGeom prst="rect">
            <a:avLst/>
          </a:prstGeom>
          <a:noFill/>
        </p:spPr>
        <p:txBody>
          <a:bodyPr wrap="square" rtlCol="0">
            <a:spAutoFit/>
          </a:bodyPr>
          <a:lstStyle/>
          <a:p>
            <a:pPr defTabSz="914400"/>
            <a:r>
              <a:rPr lang="en-GB" sz="4800" b="1" dirty="0">
                <a:solidFill>
                  <a:srgbClr val="F79646"/>
                </a:solidFill>
                <a:latin typeface="Bariol" charset="0"/>
                <a:ea typeface="Bariol" charset="0"/>
                <a:cs typeface="Bariol" charset="0"/>
              </a:rPr>
              <a:t>Water </a:t>
            </a:r>
          </a:p>
        </p:txBody>
      </p:sp>
      <p:sp>
        <p:nvSpPr>
          <p:cNvPr id="14" name="Rounded Rectangle 13"/>
          <p:cNvSpPr/>
          <p:nvPr/>
        </p:nvSpPr>
        <p:spPr>
          <a:xfrm>
            <a:off x="2915816" y="4725144"/>
            <a:ext cx="4150065" cy="648072"/>
          </a:xfrm>
          <a:prstGeom prst="round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black"/>
              </a:solidFill>
            </a:endParaRPr>
          </a:p>
        </p:txBody>
      </p:sp>
    </p:spTree>
    <p:extLst>
      <p:ext uri="{BB962C8B-B14F-4D97-AF65-F5344CB8AC3E}">
        <p14:creationId xmlns:p14="http://schemas.microsoft.com/office/powerpoint/2010/main" xmlns="" val="391119449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C8643778-7F6C-4E8D-84D1-D5CDB99281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1D22F88D-6907-48AF-B024-346E855E0D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2"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72084" y="685801"/>
            <a:ext cx="2057400" cy="5105400"/>
          </a:xfrm>
        </p:spPr>
        <p:txBody>
          <a:bodyPr>
            <a:normAutofit/>
          </a:bodyPr>
          <a:lstStyle/>
          <a:p>
            <a:pPr algn="l"/>
            <a:r>
              <a:rPr lang="en-GB" sz="2800" dirty="0">
                <a:solidFill>
                  <a:srgbClr val="FFFFFF"/>
                </a:solidFill>
              </a:rPr>
              <a:t/>
            </a:r>
            <a:br>
              <a:rPr lang="en-GB" sz="2800" dirty="0">
                <a:solidFill>
                  <a:srgbClr val="FFFFFF"/>
                </a:solidFill>
              </a:rPr>
            </a:br>
            <a:r>
              <a:rPr lang="en-GB" sz="3600" b="1" dirty="0">
                <a:solidFill>
                  <a:srgbClr val="FFFFFF"/>
                </a:solidFill>
              </a:rPr>
              <a:t>#MAW</a:t>
            </a:r>
            <a:br>
              <a:rPr lang="en-GB" sz="3600" b="1" dirty="0">
                <a:solidFill>
                  <a:srgbClr val="FFFFFF"/>
                </a:solidFill>
              </a:rPr>
            </a:br>
            <a:r>
              <a:rPr lang="en-GB" sz="3600" b="1" dirty="0">
                <a:solidFill>
                  <a:srgbClr val="FFFFFF"/>
                </a:solidFill>
              </a:rPr>
              <a:t>2018 calls for members of the public to:</a:t>
            </a:r>
            <a:br>
              <a:rPr lang="en-GB" sz="3600" b="1" dirty="0">
                <a:solidFill>
                  <a:srgbClr val="FFFFFF"/>
                </a:solidFill>
              </a:rPr>
            </a:br>
            <a:endParaRPr lang="en-GB" sz="3600" b="1" dirty="0">
              <a:solidFill>
                <a:srgbClr val="FFFFFF"/>
              </a:solidFill>
            </a:endParaRPr>
          </a:p>
        </p:txBody>
      </p:sp>
      <p:grpSp>
        <p:nvGrpSpPr>
          <p:cNvPr id="12" name="Group 11">
            <a:extLst>
              <a:ext uri="{FF2B5EF4-FFF2-40B4-BE49-F238E27FC236}">
                <a16:creationId xmlns:a16="http://schemas.microsoft.com/office/drawing/2014/main" xmlns="" id="{F3842748-48B5-4DD0-A06A-A31C74024A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486471" y="0"/>
            <a:ext cx="1827609" cy="6858001"/>
            <a:chOff x="1320800" y="0"/>
            <a:chExt cx="2436813" cy="6858001"/>
          </a:xfrm>
        </p:grpSpPr>
        <p:sp>
          <p:nvSpPr>
            <p:cNvPr id="13" name="Freeform 6">
              <a:extLst>
                <a:ext uri="{FF2B5EF4-FFF2-40B4-BE49-F238E27FC236}">
                  <a16:creationId xmlns:a16="http://schemas.microsoft.com/office/drawing/2014/main" xmlns="" id="{548E99BE-1071-4690-9B9C-07926CEE55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xmlns="" id="{9301F039-B467-413A-B25C-770E51069D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xmlns="" id="{9F06AEC1-5558-49E8-8CAC-FEBD00DF0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xmlns="" id="{D10B76B9-BA68-471E-B58C-ED91198A9F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xmlns="" id="{FEB3913B-54A3-490E-BA4B-5D0330990F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xmlns="" id="{F75DC961-08A4-46F8-8A80-2E1FB977E1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Content Placeholder 2"/>
          <p:cNvSpPr>
            <a:spLocks noGrp="1"/>
          </p:cNvSpPr>
          <p:nvPr>
            <p:ph idx="1"/>
          </p:nvPr>
        </p:nvSpPr>
        <p:spPr>
          <a:xfrm>
            <a:off x="3381654" y="-99392"/>
            <a:ext cx="5654842" cy="7056783"/>
          </a:xfrm>
        </p:spPr>
        <p:txBody>
          <a:bodyPr>
            <a:normAutofit/>
          </a:bodyPr>
          <a:lstStyle/>
          <a:p>
            <a:pPr>
              <a:lnSpc>
                <a:spcPct val="90000"/>
              </a:lnSpc>
            </a:pPr>
            <a:r>
              <a:rPr lang="en-GB" sz="1600" b="1" dirty="0"/>
              <a:t>Be clear that losing weight is not a normal part of ageing </a:t>
            </a:r>
            <a:r>
              <a:rPr lang="en-GB" sz="1600" dirty="0"/>
              <a:t>- spread the message that unexplained weight loss should be taken seriously as it can have a significant impact on health and quality of life. </a:t>
            </a:r>
          </a:p>
          <a:p>
            <a:pPr>
              <a:lnSpc>
                <a:spcPct val="90000"/>
              </a:lnSpc>
            </a:pPr>
            <a:r>
              <a:rPr lang="en-GB" sz="1600" b="1" dirty="0"/>
              <a:t>Look out for your relatives, friends and neighbours </a:t>
            </a:r>
            <a:r>
              <a:rPr lang="en-GB" sz="1600" dirty="0"/>
              <a:t>- recognise the signs and symptoms of unexplained weight loss including subtle signs such as loose clothing and jewellery, dentures not fitting properly or a smaller appetite</a:t>
            </a:r>
          </a:p>
          <a:p>
            <a:pPr>
              <a:lnSpc>
                <a:spcPct val="90000"/>
              </a:lnSpc>
            </a:pPr>
            <a:endParaRPr lang="en-GB" sz="1600" dirty="0"/>
          </a:p>
          <a:p>
            <a:pPr marL="0" indent="0">
              <a:lnSpc>
                <a:spcPct val="90000"/>
              </a:lnSpc>
              <a:buNone/>
            </a:pPr>
            <a:r>
              <a:rPr lang="en-GB" sz="1600" dirty="0"/>
              <a:t>The campaign also calls on all organisations of influence and policy makers to:</a:t>
            </a:r>
          </a:p>
          <a:p>
            <a:pPr marL="0" indent="0">
              <a:lnSpc>
                <a:spcPct val="90000"/>
              </a:lnSpc>
              <a:buNone/>
            </a:pPr>
            <a:endParaRPr lang="en-GB" sz="1600" dirty="0"/>
          </a:p>
          <a:p>
            <a:pPr>
              <a:lnSpc>
                <a:spcPct val="90000"/>
              </a:lnSpc>
            </a:pPr>
            <a:r>
              <a:rPr lang="en-GB" sz="1600" b="1" dirty="0"/>
              <a:t>Drive public awareness, deliver better training for professionals</a:t>
            </a:r>
          </a:p>
          <a:p>
            <a:pPr>
              <a:lnSpc>
                <a:spcPct val="90000"/>
              </a:lnSpc>
            </a:pPr>
            <a:r>
              <a:rPr lang="en-GB" sz="1600" b="1" dirty="0"/>
              <a:t>Increase awareness of the hidden problem of dehydration</a:t>
            </a:r>
            <a:r>
              <a:rPr lang="en-GB" sz="1600" dirty="0"/>
              <a:t>, improve access to good dentition, and ensure older people have help with eating and drinking when they need it</a:t>
            </a:r>
          </a:p>
          <a:p>
            <a:pPr>
              <a:lnSpc>
                <a:spcPct val="90000"/>
              </a:lnSpc>
            </a:pPr>
            <a:r>
              <a:rPr lang="en-GB" sz="1600" b="1" dirty="0"/>
              <a:t>Provide more support for older people experiencing the transitions of later life</a:t>
            </a:r>
          </a:p>
        </p:txBody>
      </p:sp>
    </p:spTree>
    <p:extLst>
      <p:ext uri="{BB962C8B-B14F-4D97-AF65-F5344CB8AC3E}">
        <p14:creationId xmlns:p14="http://schemas.microsoft.com/office/powerpoint/2010/main" xmlns="" val="18521154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sz="2800" dirty="0"/>
              <a:t>The Bid</a:t>
            </a: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87" y="4"/>
            <a:ext cx="9144000" cy="1065791"/>
          </a:xfrm>
          <a:prstGeom prst="rect">
            <a:avLst/>
          </a:prstGeom>
        </p:spPr>
      </p:pic>
      <p:sp>
        <p:nvSpPr>
          <p:cNvPr id="9" name="Subtitle 5"/>
          <p:cNvSpPr txBox="1">
            <a:spLocks/>
          </p:cNvSpPr>
          <p:nvPr/>
        </p:nvSpPr>
        <p:spPr>
          <a:xfrm>
            <a:off x="4851090" y="1221983"/>
            <a:ext cx="4049555" cy="4050815"/>
          </a:xfrm>
          <a:prstGeom prst="rect">
            <a:avLst/>
          </a:prstGeom>
        </p:spPr>
        <p:txBody>
          <a:bodyPr vert="horz" lIns="0" tIns="0" rIns="0" bIns="0" rtlCol="0">
            <a:noAutofit/>
          </a:bodyPr>
          <a:lstStyle>
            <a:lvl1pPr marL="0" indent="0" algn="l" defTabSz="914400" rtl="0" eaLnBrk="1" latinLnBrk="0" hangingPunct="1">
              <a:spcBef>
                <a:spcPts val="640"/>
              </a:spcBef>
              <a:spcAft>
                <a:spcPts val="0"/>
              </a:spcAft>
              <a:buFont typeface="Arial"/>
              <a:buNone/>
              <a:defRPr sz="1600" b="0" i="0" kern="1200">
                <a:solidFill>
                  <a:srgbClr val="2B2D2C"/>
                </a:solidFill>
                <a:latin typeface="Bariol Regular"/>
                <a:ea typeface="+mn-ea"/>
                <a:cs typeface="Bariol Regular"/>
              </a:defRPr>
            </a:lvl1pPr>
            <a:lvl2pPr marL="609515"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1219032"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82854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2438063"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304757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365709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4266609"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487612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dirty="0"/>
          </a:p>
        </p:txBody>
      </p:sp>
      <p:sp>
        <p:nvSpPr>
          <p:cNvPr id="11" name="Subtitle 5"/>
          <p:cNvSpPr txBox="1">
            <a:spLocks/>
          </p:cNvSpPr>
          <p:nvPr/>
        </p:nvSpPr>
        <p:spPr>
          <a:xfrm>
            <a:off x="366717" y="1034369"/>
            <a:ext cx="4049555" cy="4050815"/>
          </a:xfrm>
          <a:prstGeom prst="rect">
            <a:avLst/>
          </a:prstGeom>
        </p:spPr>
        <p:txBody>
          <a:bodyPr vert="horz" lIns="0" tIns="0" rIns="0" bIns="0" rtlCol="0">
            <a:noAutofit/>
          </a:bodyPr>
          <a:lstStyle>
            <a:lvl1pPr marL="0" indent="0" algn="l" defTabSz="914400" rtl="0" eaLnBrk="1" latinLnBrk="0" hangingPunct="1">
              <a:spcBef>
                <a:spcPts val="640"/>
              </a:spcBef>
              <a:spcAft>
                <a:spcPts val="0"/>
              </a:spcAft>
              <a:buFont typeface="Arial"/>
              <a:buNone/>
              <a:defRPr sz="1600" b="0" i="0" kern="1200">
                <a:solidFill>
                  <a:srgbClr val="2B2D2C"/>
                </a:solidFill>
                <a:latin typeface="Bariol Regular"/>
                <a:ea typeface="+mn-ea"/>
                <a:cs typeface="Bariol Regular"/>
              </a:defRPr>
            </a:lvl1pPr>
            <a:lvl2pPr marL="609515"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1219032"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82854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2438063"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304757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365709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4266609"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487612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buFont typeface="Arial" charset="0"/>
              <a:buChar char="•"/>
            </a:pPr>
            <a:r>
              <a:rPr lang="en-GB" sz="2000" dirty="0"/>
              <a:t>Salford CCG innovation bid. </a:t>
            </a:r>
          </a:p>
          <a:p>
            <a:pPr marL="285750" indent="-285750">
              <a:buFont typeface="Arial" charset="0"/>
              <a:buChar char="•"/>
            </a:pPr>
            <a:r>
              <a:rPr lang="en-GB" sz="2000" dirty="0"/>
              <a:t>1 year project</a:t>
            </a:r>
          </a:p>
          <a:p>
            <a:pPr marL="285750" indent="-285750">
              <a:buFont typeface="Arial" charset="0"/>
              <a:buChar char="•"/>
            </a:pPr>
            <a:r>
              <a:rPr lang="en-GB" sz="2000" dirty="0"/>
              <a:t>5 nursing homes – ( we now have 6)</a:t>
            </a:r>
            <a:br>
              <a:rPr lang="en-GB" sz="2000" dirty="0"/>
            </a:br>
            <a:endParaRPr lang="en-GB" sz="2000" dirty="0">
              <a:solidFill>
                <a:srgbClr val="FF0000"/>
              </a:solidFill>
            </a:endParaRPr>
          </a:p>
          <a:p>
            <a:pPr marL="285750" indent="-285750">
              <a:buFont typeface="Wingdings" charset="2"/>
              <a:buChar char="Ø"/>
            </a:pPr>
            <a:r>
              <a:rPr lang="en-GB" sz="2000" dirty="0"/>
              <a:t>Cherry Trees – 32 Bed</a:t>
            </a:r>
          </a:p>
          <a:p>
            <a:pPr marL="285750" indent="-285750">
              <a:buFont typeface="Wingdings" charset="2"/>
              <a:buChar char="Ø"/>
            </a:pPr>
            <a:r>
              <a:rPr lang="en-GB" sz="2000" dirty="0"/>
              <a:t>Kenyon Lodge – 30 bed (half capacity)</a:t>
            </a:r>
          </a:p>
          <a:p>
            <a:pPr marL="285750" indent="-285750">
              <a:buFont typeface="Wingdings" charset="2"/>
              <a:buChar char="Ø"/>
            </a:pPr>
            <a:r>
              <a:rPr lang="en-GB" sz="2000" dirty="0" err="1"/>
              <a:t>Heartly</a:t>
            </a:r>
            <a:r>
              <a:rPr lang="en-GB" sz="2000" dirty="0"/>
              <a:t> Green – 30 beds (50% intermediate care) </a:t>
            </a:r>
          </a:p>
          <a:p>
            <a:pPr marL="285750" indent="-285750">
              <a:buFont typeface="Wingdings" charset="2"/>
              <a:buChar char="Ø"/>
            </a:pPr>
            <a:r>
              <a:rPr lang="en-GB" sz="2000" dirty="0"/>
              <a:t>The </a:t>
            </a:r>
            <a:r>
              <a:rPr lang="en-GB" sz="2000" dirty="0" err="1"/>
              <a:t>Broughtons</a:t>
            </a:r>
            <a:r>
              <a:rPr lang="en-GB" sz="2000" dirty="0"/>
              <a:t> – 42 Beds</a:t>
            </a:r>
          </a:p>
          <a:p>
            <a:pPr marL="285750" indent="-285750">
              <a:buFont typeface="Wingdings" charset="2"/>
              <a:buChar char="Ø"/>
            </a:pPr>
            <a:r>
              <a:rPr lang="en-GB" sz="2000" dirty="0"/>
              <a:t>Wentworth House – 25 beds</a:t>
            </a:r>
          </a:p>
          <a:p>
            <a:pPr marL="285750" indent="-285750">
              <a:buFont typeface="Wingdings" charset="2"/>
              <a:buChar char="Ø"/>
            </a:pPr>
            <a:r>
              <a:rPr lang="en-GB" sz="2000" dirty="0"/>
              <a:t>Amadeus – 39 beds</a:t>
            </a:r>
          </a:p>
          <a:p>
            <a:pPr marL="285750" indent="-285750">
              <a:buFont typeface="Wingdings" charset="2"/>
              <a:buChar char="Ø"/>
            </a:pPr>
            <a:endParaRPr lang="en-GB" sz="2000" dirty="0"/>
          </a:p>
          <a:p>
            <a:endParaRPr lang="en-US" dirty="0"/>
          </a:p>
        </p:txBody>
      </p:sp>
      <p:sp>
        <p:nvSpPr>
          <p:cNvPr id="4" name="Rectangle 3"/>
          <p:cNvSpPr/>
          <p:nvPr/>
        </p:nvSpPr>
        <p:spPr>
          <a:xfrm>
            <a:off x="5004052" y="1224767"/>
            <a:ext cx="3437989" cy="3477875"/>
          </a:xfrm>
          <a:prstGeom prst="rect">
            <a:avLst/>
          </a:prstGeom>
        </p:spPr>
        <p:txBody>
          <a:bodyPr wrap="square">
            <a:spAutoFit/>
          </a:bodyPr>
          <a:lstStyle/>
          <a:p>
            <a:pPr marL="342900" indent="-342900" defTabSz="914400">
              <a:buFont typeface="Arial" charset="0"/>
              <a:buChar char="•"/>
            </a:pPr>
            <a:r>
              <a:rPr lang="en-GB" sz="2000" dirty="0">
                <a:solidFill>
                  <a:prstClr val="black"/>
                </a:solidFill>
                <a:latin typeface="Bariol" charset="0"/>
                <a:ea typeface="Bariol" charset="0"/>
                <a:cs typeface="Bariol" charset="0"/>
              </a:rPr>
              <a:t>Improve transparency in nutrition and budgeting</a:t>
            </a:r>
          </a:p>
          <a:p>
            <a:pPr marL="342900" indent="-342900" defTabSz="914400">
              <a:buFont typeface="Arial" charset="0"/>
              <a:buChar char="•"/>
            </a:pPr>
            <a:endParaRPr lang="en-GB" sz="2000" dirty="0">
              <a:solidFill>
                <a:prstClr val="black"/>
              </a:solidFill>
              <a:latin typeface="Bariol" charset="0"/>
              <a:ea typeface="Bariol" charset="0"/>
              <a:cs typeface="Bariol" charset="0"/>
            </a:endParaRPr>
          </a:p>
          <a:p>
            <a:pPr marL="342900" indent="-342900" defTabSz="914400">
              <a:buFont typeface="Arial" charset="0"/>
              <a:buChar char="•"/>
            </a:pPr>
            <a:r>
              <a:rPr lang="en-GB" sz="2000" dirty="0">
                <a:solidFill>
                  <a:prstClr val="black"/>
                </a:solidFill>
                <a:latin typeface="Bariol" charset="0"/>
                <a:ea typeface="Bariol" charset="0"/>
                <a:cs typeface="Bariol" charset="0"/>
              </a:rPr>
              <a:t>Meet CQC criteria </a:t>
            </a:r>
          </a:p>
          <a:p>
            <a:pPr marL="342900" indent="-342900" defTabSz="914400">
              <a:buFont typeface="Arial" charset="0"/>
              <a:buChar char="•"/>
            </a:pPr>
            <a:endParaRPr lang="en-GB" sz="2000" dirty="0">
              <a:solidFill>
                <a:prstClr val="black"/>
              </a:solidFill>
              <a:latin typeface="Bariol" charset="0"/>
              <a:ea typeface="Bariol" charset="0"/>
              <a:cs typeface="Bariol" charset="0"/>
            </a:endParaRPr>
          </a:p>
          <a:p>
            <a:pPr marL="342900" indent="-342900" defTabSz="914400">
              <a:buFont typeface="Arial" charset="0"/>
              <a:buChar char="•"/>
            </a:pPr>
            <a:r>
              <a:rPr lang="en-GB" sz="2000" dirty="0">
                <a:solidFill>
                  <a:prstClr val="black"/>
                </a:solidFill>
                <a:latin typeface="Bariol" charset="0"/>
                <a:ea typeface="Bariol" charset="0"/>
                <a:cs typeface="Bariol" charset="0"/>
              </a:rPr>
              <a:t>Meet allergies Legislation </a:t>
            </a:r>
          </a:p>
          <a:p>
            <a:pPr marL="342900" indent="-342900" defTabSz="914400">
              <a:buFont typeface="Arial" charset="0"/>
              <a:buChar char="•"/>
            </a:pPr>
            <a:endParaRPr lang="en-GB" sz="2000" dirty="0">
              <a:solidFill>
                <a:prstClr val="black"/>
              </a:solidFill>
              <a:latin typeface="Bariol" charset="0"/>
              <a:ea typeface="Bariol" charset="0"/>
              <a:cs typeface="Bariol" charset="0"/>
            </a:endParaRPr>
          </a:p>
          <a:p>
            <a:pPr marL="342900" indent="-342900" defTabSz="914400">
              <a:buFont typeface="Arial" charset="0"/>
              <a:buChar char="•"/>
            </a:pPr>
            <a:r>
              <a:rPr lang="en-GB" sz="2000" dirty="0">
                <a:solidFill>
                  <a:prstClr val="black"/>
                </a:solidFill>
                <a:latin typeface="Bariol" charset="0"/>
                <a:ea typeface="Bariol" charset="0"/>
                <a:cs typeface="Bariol" charset="0"/>
              </a:rPr>
              <a:t>Save time and money</a:t>
            </a:r>
          </a:p>
          <a:p>
            <a:pPr marL="342900" indent="-342900" defTabSz="914400">
              <a:buFont typeface="Arial" charset="0"/>
              <a:buChar char="•"/>
            </a:pPr>
            <a:endParaRPr lang="en-GB" sz="2000" dirty="0">
              <a:solidFill>
                <a:prstClr val="black"/>
              </a:solidFill>
              <a:latin typeface="Bariol" charset="0"/>
              <a:ea typeface="Bariol" charset="0"/>
              <a:cs typeface="Bariol" charset="0"/>
            </a:endParaRPr>
          </a:p>
          <a:p>
            <a:pPr marL="342900" indent="-342900" defTabSz="914400">
              <a:buFont typeface="Arial" charset="0"/>
              <a:buChar char="•"/>
            </a:pPr>
            <a:r>
              <a:rPr lang="en-GB" sz="2000" dirty="0">
                <a:solidFill>
                  <a:prstClr val="black"/>
                </a:solidFill>
                <a:latin typeface="Bariol" charset="0"/>
                <a:ea typeface="Bariol" charset="0"/>
                <a:cs typeface="Bariol" charset="0"/>
              </a:rPr>
              <a:t>Improving service and reputation</a:t>
            </a:r>
          </a:p>
        </p:txBody>
      </p:sp>
    </p:spTree>
    <p:extLst>
      <p:ext uri="{BB962C8B-B14F-4D97-AF65-F5344CB8AC3E}">
        <p14:creationId xmlns:p14="http://schemas.microsoft.com/office/powerpoint/2010/main" xmlns="" val="79923660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50631" y="44624"/>
            <a:ext cx="6642738" cy="5609694"/>
          </a:xfrm>
          <a:prstGeom prst="rect">
            <a:avLst/>
          </a:prstGeom>
        </p:spPr>
      </p:pic>
      <p:sp>
        <p:nvSpPr>
          <p:cNvPr id="14" name="Text Placeholder 6"/>
          <p:cNvSpPr>
            <a:spLocks noGrp="1"/>
          </p:cNvSpPr>
          <p:nvPr>
            <p:ph type="body" sz="quarter" idx="10"/>
          </p:nvPr>
        </p:nvSpPr>
        <p:spPr>
          <a:xfrm>
            <a:off x="1904930" y="6023310"/>
            <a:ext cx="5368423" cy="482977"/>
          </a:xfrm>
        </p:spPr>
        <p:txBody>
          <a:bodyPr/>
          <a:lstStyle/>
          <a:p>
            <a:r>
              <a:rPr lang="en-US" sz="2800" dirty="0"/>
              <a:t>Driver Diagram</a:t>
            </a:r>
          </a:p>
        </p:txBody>
      </p:sp>
    </p:spTree>
    <p:extLst>
      <p:ext uri="{BB962C8B-B14F-4D97-AF65-F5344CB8AC3E}">
        <p14:creationId xmlns:p14="http://schemas.microsoft.com/office/powerpoint/2010/main" xmlns="" val="322888782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9502" y="1523522"/>
            <a:ext cx="1998222" cy="3810959"/>
          </a:xfrm>
        </p:spPr>
        <p:txBody>
          <a:bodyPr/>
          <a:lstStyle/>
          <a:p>
            <a:r>
              <a:rPr lang="en-US" sz="3200" dirty="0"/>
              <a:t>Kafoodle</a:t>
            </a:r>
            <a:r>
              <a:rPr lang="en-US" sz="3600" dirty="0"/>
              <a:t> </a:t>
            </a:r>
            <a:r>
              <a:rPr lang="en-US" sz="3200" dirty="0" err="1"/>
              <a:t>Kare</a:t>
            </a:r>
            <a:endParaRPr lang="en-US" sz="3200" dirty="0"/>
          </a:p>
        </p:txBody>
      </p:sp>
      <p:sp>
        <p:nvSpPr>
          <p:cNvPr id="2" name="Rectangle 1"/>
          <p:cNvSpPr/>
          <p:nvPr/>
        </p:nvSpPr>
        <p:spPr>
          <a:xfrm>
            <a:off x="2303748" y="692696"/>
            <a:ext cx="6444462" cy="5262979"/>
          </a:xfrm>
          <a:prstGeom prst="rect">
            <a:avLst/>
          </a:prstGeom>
        </p:spPr>
        <p:txBody>
          <a:bodyPr wrap="square">
            <a:spAutoFit/>
          </a:bodyPr>
          <a:lstStyle/>
          <a:p>
            <a:pPr defTabSz="914400"/>
            <a:r>
              <a:rPr lang="en-GB" sz="2400" dirty="0">
                <a:solidFill>
                  <a:prstClr val="black"/>
                </a:solidFill>
                <a:latin typeface="Bariol" charset="0"/>
                <a:ea typeface="Bariol" charset="0"/>
                <a:cs typeface="Bariol" charset="0"/>
              </a:rPr>
              <a:t>Aims: </a:t>
            </a:r>
          </a:p>
          <a:p>
            <a:pPr defTabSz="914400"/>
            <a:r>
              <a:rPr lang="en-GB" sz="2400" dirty="0">
                <a:solidFill>
                  <a:prstClr val="black"/>
                </a:solidFill>
                <a:latin typeface="Bariol" charset="0"/>
                <a:ea typeface="Bariol" charset="0"/>
                <a:cs typeface="Bariol" charset="0"/>
              </a:rPr>
              <a:t>To assess baseline data on nutritional status of care residences in 5 nursing homes. </a:t>
            </a:r>
          </a:p>
          <a:p>
            <a:pPr defTabSz="914400"/>
            <a:endParaRPr lang="en-GB" sz="2400" dirty="0">
              <a:solidFill>
                <a:prstClr val="black"/>
              </a:solidFill>
              <a:latin typeface="Bariol" charset="0"/>
              <a:ea typeface="Bariol" charset="0"/>
              <a:cs typeface="Bariol" charset="0"/>
            </a:endParaRPr>
          </a:p>
          <a:p>
            <a:pPr defTabSz="914400"/>
            <a:r>
              <a:rPr lang="en-GB" sz="2400" dirty="0">
                <a:solidFill>
                  <a:prstClr val="black"/>
                </a:solidFill>
                <a:latin typeface="Bariol" charset="0"/>
                <a:ea typeface="Bariol" charset="0"/>
                <a:cs typeface="Bariol" charset="0"/>
              </a:rPr>
              <a:t>Reduce dietetic high ‘MUST’ referrals by &gt;10% in 9 months in 5 care homes by optimising the menu. </a:t>
            </a:r>
          </a:p>
          <a:p>
            <a:pPr defTabSz="914400"/>
            <a:endParaRPr lang="en-GB" sz="2400" dirty="0">
              <a:solidFill>
                <a:prstClr val="black"/>
              </a:solidFill>
              <a:latin typeface="Bariol" charset="0"/>
              <a:ea typeface="Bariol" charset="0"/>
              <a:cs typeface="Bariol" charset="0"/>
            </a:endParaRPr>
          </a:p>
          <a:p>
            <a:pPr defTabSz="914400"/>
            <a:r>
              <a:rPr lang="en-GB" sz="2400" dirty="0">
                <a:solidFill>
                  <a:prstClr val="black"/>
                </a:solidFill>
                <a:latin typeface="Bariol" charset="0"/>
                <a:ea typeface="Bariol" charset="0"/>
                <a:cs typeface="Bariol" charset="0"/>
              </a:rPr>
              <a:t>Ensure appropriate prescribing of supplements </a:t>
            </a:r>
          </a:p>
          <a:p>
            <a:pPr defTabSz="914400"/>
            <a:endParaRPr lang="en-GB" sz="2400" dirty="0">
              <a:solidFill>
                <a:prstClr val="black"/>
              </a:solidFill>
              <a:latin typeface="Bariol" charset="0"/>
              <a:ea typeface="Bariol" charset="0"/>
              <a:cs typeface="Bariol" charset="0"/>
            </a:endParaRPr>
          </a:p>
          <a:p>
            <a:pPr defTabSz="914400"/>
            <a:r>
              <a:rPr lang="en-GB" sz="2400" dirty="0">
                <a:solidFill>
                  <a:prstClr val="black"/>
                </a:solidFill>
                <a:latin typeface="Bariol" charset="0"/>
                <a:ea typeface="Bariol" charset="0"/>
                <a:cs typeface="Bariol" charset="0"/>
              </a:rPr>
              <a:t>Ensure the nutritional values of meals are adequate, while increasing efficiency in documentation, budgeting and meal planning.</a:t>
            </a:r>
          </a:p>
        </p:txBody>
      </p:sp>
    </p:spTree>
    <p:extLst>
      <p:ext uri="{BB962C8B-B14F-4D97-AF65-F5344CB8AC3E}">
        <p14:creationId xmlns:p14="http://schemas.microsoft.com/office/powerpoint/2010/main" xmlns="" val="11608544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type="subTitle" idx="1"/>
          </p:nvPr>
        </p:nvSpPr>
        <p:spPr/>
        <p:txBody>
          <a:bodyPr/>
          <a:lstStyle/>
          <a:p>
            <a:endParaRPr lang="en-GB" sz="4400" dirty="0">
              <a:latin typeface="Bariol" charset="0"/>
              <a:ea typeface="Bariol" charset="0"/>
              <a:cs typeface="Bariol" charset="0"/>
            </a:endParaRPr>
          </a:p>
          <a:p>
            <a:endParaRPr lang="en-GB" sz="4400" dirty="0">
              <a:latin typeface="Bariol" charset="0"/>
              <a:ea typeface="Bariol" charset="0"/>
              <a:cs typeface="Bariol" charset="0"/>
            </a:endParaRPr>
          </a:p>
          <a:p>
            <a:endParaRPr lang="en-GB" sz="2000" dirty="0"/>
          </a:p>
        </p:txBody>
      </p:sp>
      <p:sp>
        <p:nvSpPr>
          <p:cNvPr id="7" name="Text Placeholder 4"/>
          <p:cNvSpPr>
            <a:spLocks noGrp="1"/>
          </p:cNvSpPr>
          <p:nvPr>
            <p:ph type="body" sz="quarter" idx="10"/>
          </p:nvPr>
        </p:nvSpPr>
        <p:spPr>
          <a:xfrm>
            <a:off x="252414" y="1523522"/>
            <a:ext cx="1616074" cy="3810959"/>
          </a:xfrm>
        </p:spPr>
        <p:txBody>
          <a:bodyPr/>
          <a:lstStyle/>
          <a:p>
            <a:r>
              <a:rPr lang="en-US" dirty="0"/>
              <a:t>LINK </a:t>
            </a:r>
          </a:p>
        </p:txBody>
      </p:sp>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61910" y="2780928"/>
            <a:ext cx="3277612" cy="1269860"/>
          </a:xfrm>
          <a:prstGeom prst="rect">
            <a:avLst/>
          </a:prstGeom>
        </p:spPr>
      </p:pic>
    </p:spTree>
    <p:extLst>
      <p:ext uri="{BB962C8B-B14F-4D97-AF65-F5344CB8AC3E}">
        <p14:creationId xmlns:p14="http://schemas.microsoft.com/office/powerpoint/2010/main" xmlns="" val="293915049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3200" dirty="0"/>
              <a:t>Ingredients</a:t>
            </a: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03748" y="332656"/>
            <a:ext cx="6777372" cy="5832648"/>
          </a:xfrm>
          <a:prstGeom prst="rect">
            <a:avLst/>
          </a:prstGeom>
        </p:spPr>
      </p:pic>
    </p:spTree>
    <p:extLst>
      <p:ext uri="{BB962C8B-B14F-4D97-AF65-F5344CB8AC3E}">
        <p14:creationId xmlns:p14="http://schemas.microsoft.com/office/powerpoint/2010/main" xmlns="" val="286794547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3200" dirty="0"/>
              <a:t>Recipes</a:t>
            </a: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95737" y="476673"/>
            <a:ext cx="6814316" cy="5904656"/>
          </a:xfrm>
          <a:prstGeom prst="rect">
            <a:avLst/>
          </a:prstGeom>
        </p:spPr>
      </p:pic>
    </p:spTree>
    <p:extLst>
      <p:ext uri="{BB962C8B-B14F-4D97-AF65-F5344CB8AC3E}">
        <p14:creationId xmlns:p14="http://schemas.microsoft.com/office/powerpoint/2010/main" xmlns="" val="125612024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3200" dirty="0"/>
              <a:t>Recipes</a:t>
            </a:r>
          </a:p>
        </p:txBody>
      </p:sp>
      <p:pic>
        <p:nvPicPr>
          <p:cNvPr id="6" name="Content Placeholder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73778" y="145138"/>
            <a:ext cx="4266474" cy="6567726"/>
          </a:xfrm>
          <a:prstGeom prst="rect">
            <a:avLst/>
          </a:prstGeom>
        </p:spPr>
      </p:pic>
    </p:spTree>
    <p:extLst>
      <p:ext uri="{BB962C8B-B14F-4D97-AF65-F5344CB8AC3E}">
        <p14:creationId xmlns:p14="http://schemas.microsoft.com/office/powerpoint/2010/main" xmlns="" val="321299332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3200" dirty="0"/>
              <a:t>Recipe Sheets</a:t>
            </a: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37241" y="325671"/>
            <a:ext cx="3780420" cy="6206660"/>
          </a:xfrm>
          <a:prstGeom prst="rect">
            <a:avLst/>
          </a:prstGeom>
        </p:spPr>
      </p:pic>
    </p:spTree>
    <p:extLst>
      <p:ext uri="{BB962C8B-B14F-4D97-AF65-F5344CB8AC3E}">
        <p14:creationId xmlns:p14="http://schemas.microsoft.com/office/powerpoint/2010/main" xmlns="" val="294502250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2400" dirty="0"/>
              <a:t>Nutrition/Cost</a:t>
            </a:r>
          </a:p>
        </p:txBody>
      </p:sp>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xmlns="" val="0"/>
              </a:ext>
            </a:extLst>
          </a:blip>
          <a:srcRect t="10989"/>
          <a:stretch/>
        </p:blipFill>
        <p:spPr>
          <a:xfrm>
            <a:off x="2411760" y="404664"/>
            <a:ext cx="5508612" cy="5760640"/>
          </a:xfrm>
          <a:prstGeom prst="rect">
            <a:avLst/>
          </a:prstGeom>
        </p:spPr>
      </p:pic>
    </p:spTree>
    <p:extLst>
      <p:ext uri="{BB962C8B-B14F-4D97-AF65-F5344CB8AC3E}">
        <p14:creationId xmlns:p14="http://schemas.microsoft.com/office/powerpoint/2010/main" xmlns="" val="270065411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3200" dirty="0"/>
              <a:t>Meal Planning</a:t>
            </a: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49743" y="548681"/>
            <a:ext cx="6789326" cy="5760640"/>
          </a:xfrm>
          <a:prstGeom prst="rect">
            <a:avLst/>
          </a:prstGeom>
        </p:spPr>
      </p:pic>
    </p:spTree>
    <p:extLst>
      <p:ext uri="{BB962C8B-B14F-4D97-AF65-F5344CB8AC3E}">
        <p14:creationId xmlns:p14="http://schemas.microsoft.com/office/powerpoint/2010/main" xmlns="" val="361013637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592530-0770-4489-BCB5-DCE552A76C83}"/>
              </a:ext>
            </a:extLst>
          </p:cNvPr>
          <p:cNvSpPr>
            <a:spLocks noGrp="1"/>
          </p:cNvSpPr>
          <p:nvPr>
            <p:ph type="title"/>
          </p:nvPr>
        </p:nvSpPr>
        <p:spPr>
          <a:xfrm>
            <a:off x="425017" y="1340768"/>
            <a:ext cx="6491064" cy="889000"/>
          </a:xfrm>
        </p:spPr>
        <p:txBody>
          <a:bodyPr/>
          <a:lstStyle/>
          <a:p>
            <a:r>
              <a:rPr lang="en-GB" dirty="0"/>
              <a:t>Question 1</a:t>
            </a:r>
          </a:p>
        </p:txBody>
      </p:sp>
      <p:sp>
        <p:nvSpPr>
          <p:cNvPr id="3" name="Content Placeholder 2">
            <a:extLst>
              <a:ext uri="{FF2B5EF4-FFF2-40B4-BE49-F238E27FC236}">
                <a16:creationId xmlns:a16="http://schemas.microsoft.com/office/drawing/2014/main" xmlns="" id="{6259A53E-17B7-4869-AC2F-477F630C5BBF}"/>
              </a:ext>
            </a:extLst>
          </p:cNvPr>
          <p:cNvSpPr>
            <a:spLocks noGrp="1"/>
          </p:cNvSpPr>
          <p:nvPr>
            <p:ph idx="1"/>
          </p:nvPr>
        </p:nvSpPr>
        <p:spPr>
          <a:xfrm>
            <a:off x="457201" y="2780928"/>
            <a:ext cx="8507288" cy="3456384"/>
          </a:xfrm>
        </p:spPr>
        <p:txBody>
          <a:bodyPr/>
          <a:lstStyle/>
          <a:p>
            <a:r>
              <a:rPr lang="en-GB" dirty="0"/>
              <a:t>What is the cost of malnutrition to health and social care in Greater Manchester? </a:t>
            </a:r>
          </a:p>
          <a:p>
            <a:pPr>
              <a:buFont typeface="+mj-lt"/>
              <a:buAutoNum type="alphaUcPeriod"/>
            </a:pPr>
            <a:r>
              <a:rPr lang="en-GB" dirty="0"/>
              <a:t>£1.2 million</a:t>
            </a:r>
          </a:p>
          <a:p>
            <a:pPr>
              <a:buFont typeface="+mj-lt"/>
              <a:buAutoNum type="alphaUcPeriod"/>
            </a:pPr>
            <a:r>
              <a:rPr lang="en-GB" dirty="0"/>
              <a:t>£1.1 billion</a:t>
            </a:r>
          </a:p>
          <a:p>
            <a:pPr>
              <a:buFont typeface="+mj-lt"/>
              <a:buAutoNum type="alphaUcPeriod"/>
            </a:pPr>
            <a:r>
              <a:rPr lang="en-GB" dirty="0"/>
              <a:t>£12 billion</a:t>
            </a:r>
          </a:p>
        </p:txBody>
      </p:sp>
    </p:spTree>
    <p:extLst>
      <p:ext uri="{BB962C8B-B14F-4D97-AF65-F5344CB8AC3E}">
        <p14:creationId xmlns:p14="http://schemas.microsoft.com/office/powerpoint/2010/main" xmlns="" val="24771017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2800" dirty="0"/>
              <a:t>Meal Planning - Week</a:t>
            </a: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49743" y="728701"/>
            <a:ext cx="6770733" cy="5400600"/>
          </a:xfrm>
          <a:prstGeom prst="rect">
            <a:avLst/>
          </a:prstGeom>
        </p:spPr>
      </p:pic>
    </p:spTree>
    <p:extLst>
      <p:ext uri="{BB962C8B-B14F-4D97-AF65-F5344CB8AC3E}">
        <p14:creationId xmlns:p14="http://schemas.microsoft.com/office/powerpoint/2010/main" xmlns="" val="20466141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3200" dirty="0"/>
              <a:t>Meal Planning - Month</a:t>
            </a: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95737" y="404664"/>
            <a:ext cx="6861158" cy="5760640"/>
          </a:xfrm>
          <a:prstGeom prst="rect">
            <a:avLst/>
          </a:prstGeom>
        </p:spPr>
      </p:pic>
    </p:spTree>
    <p:extLst>
      <p:ext uri="{BB962C8B-B14F-4D97-AF65-F5344CB8AC3E}">
        <p14:creationId xmlns:p14="http://schemas.microsoft.com/office/powerpoint/2010/main" xmlns="" val="182830803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4400" dirty="0"/>
              <a:t>Nutrition Targets</a:t>
            </a: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49746" y="764705"/>
            <a:ext cx="6760421" cy="5328592"/>
          </a:xfrm>
          <a:prstGeom prst="rect">
            <a:avLst/>
          </a:prstGeom>
        </p:spPr>
      </p:pic>
    </p:spTree>
    <p:extLst>
      <p:ext uri="{BB962C8B-B14F-4D97-AF65-F5344CB8AC3E}">
        <p14:creationId xmlns:p14="http://schemas.microsoft.com/office/powerpoint/2010/main" xmlns="" val="32056980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3200" dirty="0"/>
              <a:t>Budget</a:t>
            </a: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95738" y="930425"/>
            <a:ext cx="6753291" cy="4997152"/>
          </a:xfrm>
          <a:prstGeom prst="rect">
            <a:avLst/>
          </a:prstGeom>
        </p:spPr>
      </p:pic>
    </p:spTree>
    <p:extLst>
      <p:ext uri="{BB962C8B-B14F-4D97-AF65-F5344CB8AC3E}">
        <p14:creationId xmlns:p14="http://schemas.microsoft.com/office/powerpoint/2010/main" xmlns="" val="6346598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sz="2800" dirty="0"/>
              <a:t>Phase 1 </a:t>
            </a:r>
            <a:r>
              <a:rPr lang="mr-IN" sz="2800" dirty="0"/>
              <a:t>–</a:t>
            </a:r>
            <a:r>
              <a:rPr lang="en-US" sz="2800" dirty="0"/>
              <a:t> Current Status</a:t>
            </a: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87" y="4"/>
            <a:ext cx="9144000" cy="1065791"/>
          </a:xfrm>
          <a:prstGeom prst="rect">
            <a:avLst/>
          </a:prstGeom>
        </p:spPr>
      </p:pic>
      <p:sp>
        <p:nvSpPr>
          <p:cNvPr id="9" name="Subtitle 5"/>
          <p:cNvSpPr txBox="1">
            <a:spLocks/>
          </p:cNvSpPr>
          <p:nvPr/>
        </p:nvSpPr>
        <p:spPr>
          <a:xfrm>
            <a:off x="4851090" y="1221983"/>
            <a:ext cx="4049555" cy="4050815"/>
          </a:xfrm>
          <a:prstGeom prst="rect">
            <a:avLst/>
          </a:prstGeom>
        </p:spPr>
        <p:txBody>
          <a:bodyPr vert="horz" lIns="0" tIns="0" rIns="0" bIns="0" rtlCol="0">
            <a:noAutofit/>
          </a:bodyPr>
          <a:lstStyle>
            <a:lvl1pPr marL="0" indent="0" algn="l" defTabSz="914400" rtl="0" eaLnBrk="1" latinLnBrk="0" hangingPunct="1">
              <a:spcBef>
                <a:spcPts val="640"/>
              </a:spcBef>
              <a:spcAft>
                <a:spcPts val="0"/>
              </a:spcAft>
              <a:buFont typeface="Arial"/>
              <a:buNone/>
              <a:defRPr sz="1600" b="0" i="0" kern="1200">
                <a:solidFill>
                  <a:srgbClr val="2B2D2C"/>
                </a:solidFill>
                <a:latin typeface="Bariol Regular"/>
                <a:ea typeface="+mn-ea"/>
                <a:cs typeface="Bariol Regular"/>
              </a:defRPr>
            </a:lvl1pPr>
            <a:lvl2pPr marL="609515"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1219032"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82854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2438063"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304757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365709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4266609"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487612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dirty="0"/>
          </a:p>
        </p:txBody>
      </p:sp>
      <p:sp>
        <p:nvSpPr>
          <p:cNvPr id="8" name="Content Placeholder 2"/>
          <p:cNvSpPr txBox="1">
            <a:spLocks/>
          </p:cNvSpPr>
          <p:nvPr/>
        </p:nvSpPr>
        <p:spPr>
          <a:xfrm>
            <a:off x="458787" y="1122087"/>
            <a:ext cx="8229600" cy="4525963"/>
          </a:xfrm>
          <a:prstGeom prst="rect">
            <a:avLst/>
          </a:prstGeom>
        </p:spPr>
        <p:txBody>
          <a:bodyPr vert="horz" lIns="0" tIns="0" rIns="0" bIns="0" rtlCol="0">
            <a:normAutofit/>
          </a:bodyPr>
          <a:lstStyle>
            <a:lvl1pPr marL="0" indent="0" algn="l" defTabSz="914400" rtl="0" eaLnBrk="1" latinLnBrk="0" hangingPunct="1">
              <a:spcBef>
                <a:spcPts val="640"/>
              </a:spcBef>
              <a:spcAft>
                <a:spcPts val="0"/>
              </a:spcAft>
              <a:buFont typeface="Arial"/>
              <a:buNone/>
              <a:defRPr sz="1600" b="0" i="0" kern="1200">
                <a:solidFill>
                  <a:srgbClr val="2B2D2C"/>
                </a:solidFill>
                <a:latin typeface="Bariol Regular"/>
                <a:ea typeface="+mn-ea"/>
                <a:cs typeface="Bariol Regular"/>
              </a:defRPr>
            </a:lvl1pPr>
            <a:lvl2pPr marL="609515"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1219032"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82854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2438063"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304757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365709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4266609"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487612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buFont typeface="Arial" charset="0"/>
              <a:buChar char="•"/>
            </a:pPr>
            <a:r>
              <a:rPr lang="en-GB" sz="2000" dirty="0">
                <a:latin typeface="Bariol" charset="0"/>
                <a:ea typeface="Bariol" charset="0"/>
                <a:cs typeface="Bariol" charset="0"/>
              </a:rPr>
              <a:t>Recruiting – 6 homes signed up </a:t>
            </a:r>
          </a:p>
          <a:p>
            <a:pPr marL="952415" lvl="1" indent="-342900" algn="l">
              <a:buFont typeface="Wingdings" charset="2"/>
              <a:buChar char="Ø"/>
            </a:pPr>
            <a:r>
              <a:rPr lang="en-GB" sz="2000" dirty="0">
                <a:solidFill>
                  <a:prstClr val="black"/>
                </a:solidFill>
                <a:latin typeface="Bariol" charset="0"/>
                <a:ea typeface="Bariol" charset="0"/>
                <a:cs typeface="Bariol" charset="0"/>
              </a:rPr>
              <a:t>Third parties companies</a:t>
            </a:r>
          </a:p>
          <a:p>
            <a:pPr marL="952415" lvl="1" indent="-342900" algn="l">
              <a:buFont typeface="Wingdings" charset="2"/>
              <a:buChar char="Ø"/>
            </a:pPr>
            <a:r>
              <a:rPr lang="en-GB" sz="2000" dirty="0">
                <a:solidFill>
                  <a:prstClr val="black"/>
                </a:solidFill>
                <a:latin typeface="Bariol" charset="0"/>
                <a:ea typeface="Bariol" charset="0"/>
                <a:cs typeface="Bariol" charset="0"/>
              </a:rPr>
              <a:t>Observed</a:t>
            </a:r>
          </a:p>
          <a:p>
            <a:pPr marL="952415" lvl="1" indent="-342900" algn="l">
              <a:buFont typeface="Wingdings" charset="2"/>
              <a:buChar char="Ø"/>
            </a:pPr>
            <a:r>
              <a:rPr lang="en-GB" sz="2000" dirty="0">
                <a:solidFill>
                  <a:prstClr val="black"/>
                </a:solidFill>
                <a:latin typeface="Bariol" charset="0"/>
                <a:ea typeface="Bariol" charset="0"/>
                <a:cs typeface="Bariol" charset="0"/>
              </a:rPr>
              <a:t>Process</a:t>
            </a:r>
          </a:p>
          <a:p>
            <a:pPr marL="952415" lvl="1" indent="-342900" algn="l">
              <a:buFont typeface="Wingdings" charset="2"/>
              <a:buChar char="Ø"/>
            </a:pPr>
            <a:r>
              <a:rPr lang="en-GB" sz="2000" dirty="0">
                <a:solidFill>
                  <a:prstClr val="black"/>
                </a:solidFill>
                <a:latin typeface="Bariol" charset="0"/>
                <a:ea typeface="Bariol" charset="0"/>
                <a:cs typeface="Bariol" charset="0"/>
              </a:rPr>
              <a:t>Data collection – MUST, referrals, Weights, ONS cost </a:t>
            </a:r>
          </a:p>
          <a:p>
            <a:pPr marL="285750" indent="-285750">
              <a:buFont typeface="Arial" charset="0"/>
              <a:buChar char="•"/>
            </a:pPr>
            <a:r>
              <a:rPr lang="en-GB" sz="2000" dirty="0">
                <a:latin typeface="Bariol" charset="0"/>
                <a:ea typeface="Bariol" charset="0"/>
                <a:cs typeface="Bariol" charset="0"/>
              </a:rPr>
              <a:t>Data entry of ingredients</a:t>
            </a:r>
          </a:p>
          <a:p>
            <a:pPr marL="952415" lvl="1" indent="-342900" algn="l">
              <a:buFont typeface="Wingdings" charset="2"/>
              <a:buChar char="Ø"/>
            </a:pPr>
            <a:r>
              <a:rPr lang="en-GB" sz="2000" dirty="0">
                <a:solidFill>
                  <a:prstClr val="black"/>
                </a:solidFill>
                <a:latin typeface="Bariol" charset="0"/>
                <a:ea typeface="Bariol" charset="0"/>
                <a:cs typeface="Bariol" charset="0"/>
              </a:rPr>
              <a:t>Time consuming</a:t>
            </a:r>
          </a:p>
          <a:p>
            <a:pPr marL="285750" indent="-285750">
              <a:buFont typeface="Arial" charset="0"/>
              <a:buChar char="•"/>
            </a:pPr>
            <a:r>
              <a:rPr lang="en-GB" sz="2000" dirty="0">
                <a:latin typeface="Bariol" charset="0"/>
                <a:ea typeface="Bariol" charset="0"/>
                <a:cs typeface="Bariol" charset="0"/>
              </a:rPr>
              <a:t> Recipes</a:t>
            </a:r>
          </a:p>
          <a:p>
            <a:pPr marL="952415" lvl="1" indent="-342900" algn="l">
              <a:buFont typeface="Wingdings" charset="2"/>
              <a:buChar char="Ø"/>
            </a:pPr>
            <a:r>
              <a:rPr lang="en-GB" sz="2000" dirty="0">
                <a:solidFill>
                  <a:prstClr val="black"/>
                </a:solidFill>
                <a:latin typeface="Bariol" charset="0"/>
                <a:ea typeface="Bariol" charset="0"/>
                <a:cs typeface="Bariol" charset="0"/>
              </a:rPr>
              <a:t>None documented</a:t>
            </a:r>
          </a:p>
          <a:p>
            <a:pPr marL="1561932" lvl="2" indent="-342900" algn="l">
              <a:buFont typeface="Wingdings" charset="2"/>
              <a:buChar char="§"/>
            </a:pPr>
            <a:r>
              <a:rPr lang="en-GB" sz="2000" dirty="0">
                <a:solidFill>
                  <a:prstClr val="black"/>
                </a:solidFill>
                <a:latin typeface="Bariol" charset="0"/>
                <a:ea typeface="Bariol" charset="0"/>
                <a:cs typeface="Bariol" charset="0"/>
              </a:rPr>
              <a:t>Nutritional content, Allergens</a:t>
            </a:r>
          </a:p>
          <a:p>
            <a:pPr marL="952415" lvl="1" indent="-342900" algn="l">
              <a:buFont typeface="Wingdings" charset="2"/>
              <a:buChar char="Ø"/>
            </a:pPr>
            <a:r>
              <a:rPr lang="en-GB" sz="2000" dirty="0">
                <a:solidFill>
                  <a:prstClr val="black"/>
                </a:solidFill>
                <a:latin typeface="Bariol" charset="0"/>
                <a:ea typeface="Bariol" charset="0"/>
                <a:cs typeface="Bariol" charset="0"/>
              </a:rPr>
              <a:t>Already seeing changes</a:t>
            </a:r>
          </a:p>
          <a:p>
            <a:pPr marL="1561932" lvl="2" indent="-342900" algn="l">
              <a:buFont typeface="Wingdings" charset="2"/>
              <a:buChar char="Ø"/>
            </a:pPr>
            <a:r>
              <a:rPr lang="en-GB" sz="2000" dirty="0">
                <a:solidFill>
                  <a:prstClr val="black"/>
                </a:solidFill>
                <a:latin typeface="Bariol" charset="0"/>
                <a:ea typeface="Bariol" charset="0"/>
                <a:cs typeface="Bariol" charset="0"/>
              </a:rPr>
              <a:t>More awareness of food fortification</a:t>
            </a:r>
          </a:p>
        </p:txBody>
      </p:sp>
    </p:spTree>
    <p:extLst>
      <p:ext uri="{BB962C8B-B14F-4D97-AF65-F5344CB8AC3E}">
        <p14:creationId xmlns:p14="http://schemas.microsoft.com/office/powerpoint/2010/main" xmlns="" val="13092052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GB" sz="2800" dirty="0"/>
              <a:t>Phase 2</a:t>
            </a:r>
            <a:endParaRPr lang="en-US" sz="2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87" y="4"/>
            <a:ext cx="9144000" cy="1065791"/>
          </a:xfrm>
          <a:prstGeom prst="rect">
            <a:avLst/>
          </a:prstGeom>
        </p:spPr>
      </p:pic>
      <p:sp>
        <p:nvSpPr>
          <p:cNvPr id="9" name="Subtitle 5"/>
          <p:cNvSpPr txBox="1">
            <a:spLocks/>
          </p:cNvSpPr>
          <p:nvPr/>
        </p:nvSpPr>
        <p:spPr>
          <a:xfrm>
            <a:off x="4851090" y="1221983"/>
            <a:ext cx="4049555" cy="4050815"/>
          </a:xfrm>
          <a:prstGeom prst="rect">
            <a:avLst/>
          </a:prstGeom>
        </p:spPr>
        <p:txBody>
          <a:bodyPr vert="horz" lIns="0" tIns="0" rIns="0" bIns="0" rtlCol="0">
            <a:noAutofit/>
          </a:bodyPr>
          <a:lstStyle>
            <a:lvl1pPr marL="0" indent="0" algn="l" defTabSz="914400" rtl="0" eaLnBrk="1" latinLnBrk="0" hangingPunct="1">
              <a:spcBef>
                <a:spcPts val="640"/>
              </a:spcBef>
              <a:spcAft>
                <a:spcPts val="0"/>
              </a:spcAft>
              <a:buFont typeface="Arial"/>
              <a:buNone/>
              <a:defRPr sz="1600" b="0" i="0" kern="1200">
                <a:solidFill>
                  <a:srgbClr val="2B2D2C"/>
                </a:solidFill>
                <a:latin typeface="Bariol Regular"/>
                <a:ea typeface="+mn-ea"/>
                <a:cs typeface="Bariol Regular"/>
              </a:defRPr>
            </a:lvl1pPr>
            <a:lvl2pPr marL="609515"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1219032"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82854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2438063"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304757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365709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4266609"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487612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dirty="0"/>
          </a:p>
        </p:txBody>
      </p:sp>
      <p:sp>
        <p:nvSpPr>
          <p:cNvPr id="6" name="Content Placeholder 2"/>
          <p:cNvSpPr txBox="1">
            <a:spLocks/>
          </p:cNvSpPr>
          <p:nvPr/>
        </p:nvSpPr>
        <p:spPr>
          <a:xfrm>
            <a:off x="457200" y="1600204"/>
            <a:ext cx="8229600" cy="4525963"/>
          </a:xfrm>
          <a:prstGeom prst="rect">
            <a:avLst/>
          </a:prstGeom>
        </p:spPr>
        <p:txBody>
          <a:bodyPr vert="horz" lIns="0" tIns="0" rIns="0" bIns="0" rtlCol="0">
            <a:normAutofit/>
          </a:bodyPr>
          <a:lstStyle>
            <a:lvl1pPr marL="0" indent="0" algn="l" defTabSz="914400" rtl="0" eaLnBrk="1" latinLnBrk="0" hangingPunct="1">
              <a:spcBef>
                <a:spcPts val="640"/>
              </a:spcBef>
              <a:spcAft>
                <a:spcPts val="0"/>
              </a:spcAft>
              <a:buFont typeface="Arial"/>
              <a:buNone/>
              <a:defRPr sz="1600" b="0" i="0" kern="1200">
                <a:solidFill>
                  <a:srgbClr val="2B2D2C"/>
                </a:solidFill>
                <a:latin typeface="Bariol Regular"/>
                <a:ea typeface="+mn-ea"/>
                <a:cs typeface="Bariol Regular"/>
              </a:defRPr>
            </a:lvl1pPr>
            <a:lvl2pPr marL="609515"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1219032"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82854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2438063"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304757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365709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4266609"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487612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3200" dirty="0">
                <a:solidFill>
                  <a:prstClr val="black"/>
                </a:solidFill>
                <a:latin typeface="Bariol" charset="0"/>
                <a:ea typeface="Bariol" charset="0"/>
                <a:cs typeface="Bariol" charset="0"/>
              </a:rPr>
              <a:t>Resident nutritional intake</a:t>
            </a:r>
          </a:p>
          <a:p>
            <a:pPr marL="1066715" lvl="1" indent="-457200" algn="l">
              <a:buFont typeface="Arial" charset="0"/>
              <a:buChar char="•"/>
            </a:pPr>
            <a:r>
              <a:rPr lang="en-GB" sz="3200" dirty="0">
                <a:solidFill>
                  <a:prstClr val="black"/>
                </a:solidFill>
                <a:latin typeface="Bariol" charset="0"/>
                <a:ea typeface="Bariol" charset="0"/>
                <a:cs typeface="Bariol" charset="0"/>
              </a:rPr>
              <a:t>Simple</a:t>
            </a:r>
          </a:p>
          <a:p>
            <a:pPr marL="1066715" lvl="1" indent="-457200" algn="l">
              <a:buFont typeface="Arial" charset="0"/>
              <a:buChar char="•"/>
            </a:pPr>
            <a:r>
              <a:rPr lang="en-GB" sz="3200" dirty="0">
                <a:solidFill>
                  <a:prstClr val="black"/>
                </a:solidFill>
                <a:latin typeface="Bariol" charset="0"/>
                <a:ea typeface="Bariol" charset="0"/>
                <a:cs typeface="Bariol" charset="0"/>
              </a:rPr>
              <a:t>More accurate</a:t>
            </a:r>
          </a:p>
          <a:p>
            <a:pPr marL="1066715" lvl="1" indent="-457200" algn="l">
              <a:buFont typeface="Arial" charset="0"/>
              <a:buChar char="•"/>
            </a:pPr>
            <a:r>
              <a:rPr lang="en-GB" sz="3200" dirty="0">
                <a:solidFill>
                  <a:prstClr val="black"/>
                </a:solidFill>
                <a:latin typeface="Bariol" charset="0"/>
                <a:ea typeface="Bariol" charset="0"/>
                <a:cs typeface="Bariol" charset="0"/>
              </a:rPr>
              <a:t>Real time</a:t>
            </a:r>
          </a:p>
          <a:p>
            <a:pPr marL="1066715" lvl="1" indent="-457200" algn="l">
              <a:buFont typeface="Arial" charset="0"/>
              <a:buChar char="•"/>
            </a:pPr>
            <a:r>
              <a:rPr lang="en-GB" sz="3200" dirty="0">
                <a:solidFill>
                  <a:prstClr val="black"/>
                </a:solidFill>
                <a:latin typeface="Bariol" charset="0"/>
                <a:ea typeface="Bariol" charset="0"/>
                <a:cs typeface="Bariol" charset="0"/>
              </a:rPr>
              <a:t>Safe</a:t>
            </a:r>
          </a:p>
          <a:p>
            <a:pPr marL="1066715" lvl="1" indent="-457200" algn="l">
              <a:buFont typeface="Arial" charset="0"/>
              <a:buChar char="•"/>
            </a:pPr>
            <a:r>
              <a:rPr lang="en-GB" sz="3200" dirty="0">
                <a:solidFill>
                  <a:prstClr val="black"/>
                </a:solidFill>
                <a:latin typeface="Bariol" charset="0"/>
                <a:ea typeface="Bariol" charset="0"/>
                <a:cs typeface="Bariol" charset="0"/>
              </a:rPr>
              <a:t>Improved food choices</a:t>
            </a:r>
          </a:p>
          <a:p>
            <a:endParaRPr lang="en-GB" sz="3200" dirty="0">
              <a:solidFill>
                <a:prstClr val="black"/>
              </a:solidFill>
              <a:latin typeface="Bariol" charset="0"/>
              <a:ea typeface="Bariol" charset="0"/>
              <a:cs typeface="Bariol" charset="0"/>
            </a:endParaRPr>
          </a:p>
          <a:p>
            <a:endParaRPr lang="en-GB" sz="3200" dirty="0">
              <a:solidFill>
                <a:prstClr val="black"/>
              </a:solidFill>
              <a:latin typeface="Bariol" charset="0"/>
              <a:ea typeface="Bariol" charset="0"/>
              <a:cs typeface="Bariol" charset="0"/>
            </a:endParaRPr>
          </a:p>
        </p:txBody>
      </p:sp>
    </p:spTree>
    <p:extLst>
      <p:ext uri="{BB962C8B-B14F-4D97-AF65-F5344CB8AC3E}">
        <p14:creationId xmlns:p14="http://schemas.microsoft.com/office/powerpoint/2010/main" xmlns="" val="359194524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GB" sz="2800" dirty="0"/>
              <a:t>Future</a:t>
            </a:r>
            <a:endParaRPr lang="en-US" sz="2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87" y="4"/>
            <a:ext cx="9144000" cy="1065791"/>
          </a:xfrm>
          <a:prstGeom prst="rect">
            <a:avLst/>
          </a:prstGeom>
        </p:spPr>
      </p:pic>
      <p:sp>
        <p:nvSpPr>
          <p:cNvPr id="9" name="Subtitle 5"/>
          <p:cNvSpPr txBox="1">
            <a:spLocks/>
          </p:cNvSpPr>
          <p:nvPr/>
        </p:nvSpPr>
        <p:spPr>
          <a:xfrm>
            <a:off x="4851090" y="1221983"/>
            <a:ext cx="4049555" cy="4050815"/>
          </a:xfrm>
          <a:prstGeom prst="rect">
            <a:avLst/>
          </a:prstGeom>
        </p:spPr>
        <p:txBody>
          <a:bodyPr vert="horz" lIns="0" tIns="0" rIns="0" bIns="0" rtlCol="0">
            <a:noAutofit/>
          </a:bodyPr>
          <a:lstStyle>
            <a:lvl1pPr marL="0" indent="0" algn="l" defTabSz="914400" rtl="0" eaLnBrk="1" latinLnBrk="0" hangingPunct="1">
              <a:spcBef>
                <a:spcPts val="640"/>
              </a:spcBef>
              <a:spcAft>
                <a:spcPts val="0"/>
              </a:spcAft>
              <a:buFont typeface="Arial"/>
              <a:buNone/>
              <a:defRPr sz="1600" b="0" i="0" kern="1200">
                <a:solidFill>
                  <a:srgbClr val="2B2D2C"/>
                </a:solidFill>
                <a:latin typeface="Bariol Regular"/>
                <a:ea typeface="+mn-ea"/>
                <a:cs typeface="Bariol Regular"/>
              </a:defRPr>
            </a:lvl1pPr>
            <a:lvl2pPr marL="609515"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1219032"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82854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2438063"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304757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365709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4266609"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487612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dirty="0"/>
          </a:p>
        </p:txBody>
      </p:sp>
      <p:sp>
        <p:nvSpPr>
          <p:cNvPr id="6" name="Content Placeholder 2"/>
          <p:cNvSpPr txBox="1">
            <a:spLocks/>
          </p:cNvSpPr>
          <p:nvPr/>
        </p:nvSpPr>
        <p:spPr>
          <a:xfrm>
            <a:off x="474337" y="1310168"/>
            <a:ext cx="8229600" cy="4525963"/>
          </a:xfrm>
          <a:prstGeom prst="rect">
            <a:avLst/>
          </a:prstGeom>
        </p:spPr>
        <p:txBody>
          <a:bodyPr vert="horz" lIns="0" tIns="0" rIns="0" bIns="0" rtlCol="0">
            <a:normAutofit/>
          </a:bodyPr>
          <a:lstStyle>
            <a:lvl1pPr marL="0" indent="0" algn="l" defTabSz="914400" rtl="0" eaLnBrk="1" latinLnBrk="0" hangingPunct="1">
              <a:spcBef>
                <a:spcPts val="640"/>
              </a:spcBef>
              <a:spcAft>
                <a:spcPts val="0"/>
              </a:spcAft>
              <a:buFont typeface="Arial"/>
              <a:buNone/>
              <a:defRPr sz="1600" b="0" i="0" kern="1200">
                <a:solidFill>
                  <a:srgbClr val="2B2D2C"/>
                </a:solidFill>
                <a:latin typeface="Bariol Regular"/>
                <a:ea typeface="+mn-ea"/>
                <a:cs typeface="Bariol Regular"/>
              </a:defRPr>
            </a:lvl1pPr>
            <a:lvl2pPr marL="609515"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1219032"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82854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2438063"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3047578"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365709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4266609"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4876125"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3200" dirty="0">
                <a:solidFill>
                  <a:prstClr val="black"/>
                </a:solidFill>
                <a:latin typeface="Bariol" charset="0"/>
                <a:ea typeface="Bariol" charset="0"/>
                <a:cs typeface="Bariol" charset="0"/>
              </a:rPr>
              <a:t>Dietitians remote input</a:t>
            </a:r>
          </a:p>
          <a:p>
            <a:pPr marL="1123865" lvl="1" indent="-514350" algn="l">
              <a:buFont typeface="Arial" charset="0"/>
              <a:buChar char="•"/>
            </a:pPr>
            <a:r>
              <a:rPr lang="en-GB" sz="3200" dirty="0">
                <a:solidFill>
                  <a:prstClr val="black"/>
                </a:solidFill>
                <a:latin typeface="Bariol" charset="0"/>
                <a:ea typeface="Bariol" charset="0"/>
                <a:cs typeface="Bariol" charset="0"/>
              </a:rPr>
              <a:t>Intake review </a:t>
            </a:r>
          </a:p>
          <a:p>
            <a:pPr marL="1123865" lvl="1" indent="-514350" algn="l">
              <a:buFont typeface="Arial" charset="0"/>
              <a:buChar char="•"/>
            </a:pPr>
            <a:r>
              <a:rPr lang="en-GB" sz="3200" dirty="0">
                <a:solidFill>
                  <a:prstClr val="black"/>
                </a:solidFill>
                <a:latin typeface="Bariol" charset="0"/>
                <a:ea typeface="Bariol" charset="0"/>
                <a:cs typeface="Bariol" charset="0"/>
              </a:rPr>
              <a:t>Meal plans can be changed</a:t>
            </a:r>
          </a:p>
          <a:p>
            <a:pPr marL="1123865" lvl="1" indent="-514350" algn="l">
              <a:buFont typeface="Arial" charset="0"/>
              <a:buChar char="•"/>
            </a:pPr>
            <a:endParaRPr lang="en-GB" sz="3200" dirty="0">
              <a:solidFill>
                <a:prstClr val="black"/>
              </a:solidFill>
              <a:latin typeface="Bariol" charset="0"/>
              <a:ea typeface="Bariol" charset="0"/>
              <a:cs typeface="Bariol" charset="0"/>
            </a:endParaRPr>
          </a:p>
          <a:p>
            <a:r>
              <a:rPr lang="en-GB" sz="3200" dirty="0">
                <a:solidFill>
                  <a:prstClr val="black"/>
                </a:solidFill>
                <a:latin typeface="Bariol" charset="0"/>
                <a:ea typeface="Bariol" charset="0"/>
                <a:cs typeface="Bariol" charset="0"/>
              </a:rPr>
              <a:t>Speech and Language Therapy </a:t>
            </a:r>
          </a:p>
          <a:p>
            <a:pPr marL="1066715" lvl="1" indent="-457200" algn="l">
              <a:buFont typeface="Arial" charset="0"/>
              <a:buChar char="•"/>
            </a:pPr>
            <a:r>
              <a:rPr lang="en-GB" sz="3200" dirty="0">
                <a:solidFill>
                  <a:prstClr val="black"/>
                </a:solidFill>
                <a:latin typeface="Bariol" charset="0"/>
                <a:ea typeface="Bariol" charset="0"/>
                <a:cs typeface="Bariol" charset="0"/>
              </a:rPr>
              <a:t>Change consistencies real time </a:t>
            </a:r>
          </a:p>
          <a:p>
            <a:pPr marL="1066715" lvl="1" indent="-457200" algn="l">
              <a:buFont typeface="Arial" charset="0"/>
              <a:buChar char="•"/>
            </a:pPr>
            <a:r>
              <a:rPr lang="en-GB" sz="3200" dirty="0">
                <a:solidFill>
                  <a:prstClr val="black"/>
                </a:solidFill>
                <a:latin typeface="Bariol" charset="0"/>
                <a:ea typeface="Bariol" charset="0"/>
                <a:cs typeface="Bariol" charset="0"/>
              </a:rPr>
              <a:t>IDDSI</a:t>
            </a:r>
          </a:p>
          <a:p>
            <a:endParaRPr lang="en-GB" sz="3200" dirty="0">
              <a:solidFill>
                <a:prstClr val="black"/>
              </a:solidFill>
              <a:latin typeface="Bariol" charset="0"/>
              <a:ea typeface="Bariol" charset="0"/>
              <a:cs typeface="Bariol" charset="0"/>
            </a:endParaRPr>
          </a:p>
          <a:p>
            <a:endParaRPr lang="en-GB" sz="3200" dirty="0">
              <a:solidFill>
                <a:prstClr val="black"/>
              </a:solidFill>
              <a:latin typeface="Bariol" charset="0"/>
              <a:ea typeface="Bariol" charset="0"/>
              <a:cs typeface="Bariol" charset="0"/>
            </a:endParaRPr>
          </a:p>
        </p:txBody>
      </p:sp>
    </p:spTree>
    <p:extLst>
      <p:ext uri="{BB962C8B-B14F-4D97-AF65-F5344CB8AC3E}">
        <p14:creationId xmlns:p14="http://schemas.microsoft.com/office/powerpoint/2010/main" xmlns="" val="24244510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Y:\Safeguarding\GENERIC DOCUMENTS\Templates\Corporate Templates\Salford CCG – RGB Blue.jpg"/>
          <p:cNvPicPr/>
          <p:nvPr/>
        </p:nvPicPr>
        <p:blipFill rotWithShape="1">
          <a:blip r:embed="rId2" cstate="print">
            <a:extLst>
              <a:ext uri="{28A0092B-C50C-407E-A947-70E740481C1C}">
                <a14:useLocalDpi xmlns:a14="http://schemas.microsoft.com/office/drawing/2010/main" xmlns="" val="0"/>
              </a:ext>
            </a:extLst>
          </a:blip>
          <a:srcRect l="29339" t="12245" r="3671" b="21369"/>
          <a:stretch/>
        </p:blipFill>
        <p:spPr bwMode="auto">
          <a:xfrm>
            <a:off x="6894259" y="332656"/>
            <a:ext cx="2157116" cy="1423698"/>
          </a:xfrm>
          <a:prstGeom prst="rect">
            <a:avLst/>
          </a:prstGeom>
          <a:noFill/>
          <a:ln>
            <a:noFill/>
          </a:ln>
          <a:extLst>
            <a:ext uri="{53640926-AAD7-44D8-BBD7-CCE9431645EC}">
              <a14:shadowObscured xmlns:a14="http://schemas.microsoft.com/office/drawing/2010/main" xmlns=""/>
            </a:ext>
          </a:extLst>
        </p:spPr>
      </p:pic>
      <p:pic>
        <p:nvPicPr>
          <p:cNvPr id="11" name="Picture 10"/>
          <p:cNvPicPr/>
          <p:nvPr/>
        </p:nvPicPr>
        <p:blipFill>
          <a:blip r:embed="rId3" cstate="print">
            <a:extLst>
              <a:ext uri="{28A0092B-C50C-407E-A947-70E740481C1C}">
                <a14:useLocalDpi xmlns:a14="http://schemas.microsoft.com/office/drawing/2010/main" xmlns="" val="0"/>
              </a:ext>
            </a:extLst>
          </a:blip>
          <a:stretch>
            <a:fillRect/>
          </a:stretch>
        </p:blipFill>
        <p:spPr>
          <a:xfrm>
            <a:off x="423287" y="244178"/>
            <a:ext cx="1674186" cy="160065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33196" y="332656"/>
            <a:ext cx="3277612" cy="1269860"/>
          </a:xfrm>
          <a:prstGeom prst="rect">
            <a:avLst/>
          </a:prstGeom>
        </p:spPr>
      </p:pic>
      <p:sp>
        <p:nvSpPr>
          <p:cNvPr id="12" name="Title 1"/>
          <p:cNvSpPr>
            <a:spLocks noGrp="1"/>
          </p:cNvSpPr>
          <p:nvPr>
            <p:ph type="ctrTitle"/>
          </p:nvPr>
        </p:nvSpPr>
        <p:spPr>
          <a:xfrm>
            <a:off x="685800" y="2329308"/>
            <a:ext cx="7772400" cy="1470025"/>
          </a:xfrm>
        </p:spPr>
        <p:txBody>
          <a:bodyPr/>
          <a:lstStyle/>
          <a:p>
            <a:r>
              <a:rPr lang="en-GB" sz="7200" dirty="0">
                <a:latin typeface="Bariol" charset="0"/>
                <a:ea typeface="Bariol" charset="0"/>
                <a:cs typeface="Bariol" charset="0"/>
              </a:rPr>
              <a:t>Thank you</a:t>
            </a:r>
          </a:p>
        </p:txBody>
      </p:sp>
      <p:sp>
        <p:nvSpPr>
          <p:cNvPr id="13" name="Subtitle 2"/>
          <p:cNvSpPr>
            <a:spLocks noGrp="1"/>
          </p:cNvSpPr>
          <p:nvPr>
            <p:ph type="subTitle" idx="1"/>
          </p:nvPr>
        </p:nvSpPr>
        <p:spPr>
          <a:xfrm>
            <a:off x="2075706" y="3886200"/>
            <a:ext cx="4992588" cy="1752600"/>
          </a:xfrm>
        </p:spPr>
        <p:txBody>
          <a:bodyPr>
            <a:normAutofit/>
          </a:bodyPr>
          <a:lstStyle/>
          <a:p>
            <a:pPr algn="ctr"/>
            <a:r>
              <a:rPr lang="en-GB" sz="4000" dirty="0">
                <a:solidFill>
                  <a:srgbClr val="002060"/>
                </a:solidFill>
              </a:rPr>
              <a:t>Any questions?</a:t>
            </a:r>
          </a:p>
        </p:txBody>
      </p:sp>
    </p:spTree>
    <p:extLst>
      <p:ext uri="{BB962C8B-B14F-4D97-AF65-F5344CB8AC3E}">
        <p14:creationId xmlns:p14="http://schemas.microsoft.com/office/powerpoint/2010/main" xmlns="" val="15109794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472" y="1000108"/>
            <a:ext cx="7772400" cy="2100276"/>
          </a:xfrm>
        </p:spPr>
        <p:txBody>
          <a:bodyPr>
            <a:normAutofit fontScale="90000"/>
          </a:bodyPr>
          <a:lstStyle/>
          <a:p>
            <a:r>
              <a:rPr lang="en-GB" b="1" dirty="0">
                <a:solidFill>
                  <a:schemeClr val="tx2"/>
                </a:solidFill>
              </a:rPr>
              <a:t>Ageing Well in Salford, </a:t>
            </a:r>
            <a:br>
              <a:rPr lang="en-GB" b="1" dirty="0">
                <a:solidFill>
                  <a:schemeClr val="tx2"/>
                </a:solidFill>
              </a:rPr>
            </a:br>
            <a:r>
              <a:rPr lang="en-GB" b="1" dirty="0">
                <a:solidFill>
                  <a:schemeClr val="tx2"/>
                </a:solidFill>
              </a:rPr>
              <a:t>an Age Friendly City</a:t>
            </a:r>
            <a:r>
              <a:rPr lang="en-GB" dirty="0"/>
              <a:t/>
            </a:r>
            <a:br>
              <a:rPr lang="en-GB" dirty="0"/>
            </a:br>
            <a:endParaRPr lang="en-GB" dirty="0"/>
          </a:p>
        </p:txBody>
      </p:sp>
      <p:sp>
        <p:nvSpPr>
          <p:cNvPr id="3" name="Subtitle 2"/>
          <p:cNvSpPr>
            <a:spLocks noGrp="1"/>
          </p:cNvSpPr>
          <p:nvPr>
            <p:ph type="subTitle" idx="1"/>
          </p:nvPr>
        </p:nvSpPr>
        <p:spPr>
          <a:xfrm>
            <a:off x="1371600" y="3357562"/>
            <a:ext cx="6400800" cy="2281238"/>
          </a:xfrm>
        </p:spPr>
        <p:txBody>
          <a:bodyPr>
            <a:normAutofit fontScale="62500" lnSpcReduction="20000"/>
          </a:bodyPr>
          <a:lstStyle/>
          <a:p>
            <a:r>
              <a:rPr lang="en-GB" dirty="0">
                <a:solidFill>
                  <a:schemeClr val="tx2"/>
                </a:solidFill>
              </a:rPr>
              <a:t>Jean Rollinson </a:t>
            </a:r>
          </a:p>
          <a:p>
            <a:r>
              <a:rPr lang="en-GB" dirty="0">
                <a:solidFill>
                  <a:schemeClr val="tx2"/>
                </a:solidFill>
              </a:rPr>
              <a:t> Director Age Well Strategy</a:t>
            </a:r>
          </a:p>
          <a:p>
            <a:r>
              <a:rPr lang="en-GB" dirty="0">
                <a:solidFill>
                  <a:schemeClr val="tx2"/>
                </a:solidFill>
              </a:rPr>
              <a:t>  Age UK Salford </a:t>
            </a:r>
          </a:p>
          <a:p>
            <a:endParaRPr lang="en-GB" dirty="0">
              <a:solidFill>
                <a:schemeClr val="tx2"/>
              </a:solidFill>
            </a:endParaRPr>
          </a:p>
          <a:p>
            <a:r>
              <a:rPr lang="en-GB" dirty="0">
                <a:solidFill>
                  <a:schemeClr val="tx2"/>
                </a:solidFill>
              </a:rPr>
              <a:t>Bernadette Elder</a:t>
            </a:r>
          </a:p>
          <a:p>
            <a:r>
              <a:rPr lang="en-GB" dirty="0">
                <a:solidFill>
                  <a:schemeClr val="tx2"/>
                </a:solidFill>
              </a:rPr>
              <a:t>Chief Executive Officer</a:t>
            </a:r>
            <a:br>
              <a:rPr lang="en-GB" dirty="0">
                <a:solidFill>
                  <a:schemeClr val="tx2"/>
                </a:solidFill>
              </a:rPr>
            </a:br>
            <a:r>
              <a:rPr lang="en-GB" dirty="0">
                <a:solidFill>
                  <a:schemeClr val="tx2"/>
                </a:solidFill>
              </a:rPr>
              <a:t>Inspiring Communities Together </a:t>
            </a:r>
          </a:p>
        </p:txBody>
      </p:sp>
      <p:pic>
        <p:nvPicPr>
          <p:cNvPr id="1026" name="Picture 2"/>
          <p:cNvPicPr>
            <a:picLocks noChangeAspect="1" noChangeArrowheads="1"/>
          </p:cNvPicPr>
          <p:nvPr/>
        </p:nvPicPr>
        <p:blipFill>
          <a:blip r:embed="rId3" cstate="print"/>
          <a:srcRect/>
          <a:stretch>
            <a:fillRect/>
          </a:stretch>
        </p:blipFill>
        <p:spPr bwMode="auto">
          <a:xfrm>
            <a:off x="1285852" y="5929330"/>
            <a:ext cx="5810250" cy="514350"/>
          </a:xfrm>
          <a:prstGeom prst="rect">
            <a:avLst/>
          </a:prstGeom>
          <a:noFill/>
          <a:ln w="9525">
            <a:noFill/>
            <a:miter lim="800000"/>
            <a:headEnd/>
            <a:tailEnd/>
          </a:ln>
          <a:effectLst/>
        </p:spPr>
      </p:pic>
    </p:spTree>
    <p:extLst>
      <p:ext uri="{BB962C8B-B14F-4D97-AF65-F5344CB8AC3E}">
        <p14:creationId xmlns:p14="http://schemas.microsoft.com/office/powerpoint/2010/main" xmlns="" val="38507658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salford ambition for ageing"/>
          <p:cNvPicPr>
            <a:picLocks noChangeAspect="1" noChangeArrowheads="1"/>
          </p:cNvPicPr>
          <p:nvPr/>
        </p:nvPicPr>
        <p:blipFill>
          <a:blip r:embed="rId3" cstate="print"/>
          <a:srcRect/>
          <a:stretch>
            <a:fillRect/>
          </a:stretch>
        </p:blipFill>
        <p:spPr bwMode="auto">
          <a:xfrm>
            <a:off x="357158" y="785798"/>
            <a:ext cx="4086225" cy="1114425"/>
          </a:xfrm>
          <a:prstGeom prst="rect">
            <a:avLst/>
          </a:prstGeom>
          <a:noFill/>
        </p:spPr>
      </p:pic>
      <p:pic>
        <p:nvPicPr>
          <p:cNvPr id="2053" name="Picture 5"/>
          <p:cNvPicPr>
            <a:picLocks noChangeAspect="1" noChangeArrowheads="1"/>
          </p:cNvPicPr>
          <p:nvPr/>
        </p:nvPicPr>
        <p:blipFill>
          <a:blip r:embed="rId4" cstate="print"/>
          <a:srcRect/>
          <a:stretch>
            <a:fillRect/>
          </a:stretch>
        </p:blipFill>
        <p:spPr bwMode="auto">
          <a:xfrm>
            <a:off x="500034" y="2500306"/>
            <a:ext cx="7500990" cy="3190718"/>
          </a:xfrm>
          <a:prstGeom prst="rect">
            <a:avLst/>
          </a:prstGeom>
          <a:noFill/>
          <a:ln w="9525">
            <a:noFill/>
            <a:miter lim="800000"/>
            <a:headEnd/>
            <a:tailEnd/>
          </a:ln>
          <a:effectLst/>
        </p:spPr>
      </p:pic>
      <p:pic>
        <p:nvPicPr>
          <p:cNvPr id="2050" name="Picture 2"/>
          <p:cNvPicPr>
            <a:picLocks noChangeAspect="1" noChangeArrowheads="1"/>
          </p:cNvPicPr>
          <p:nvPr/>
        </p:nvPicPr>
        <p:blipFill>
          <a:blip r:embed="rId5" cstate="print"/>
          <a:srcRect/>
          <a:stretch>
            <a:fillRect/>
          </a:stretch>
        </p:blipFill>
        <p:spPr bwMode="auto">
          <a:xfrm>
            <a:off x="5000629" y="500042"/>
            <a:ext cx="3976520" cy="2717846"/>
          </a:xfrm>
          <a:prstGeom prst="rect">
            <a:avLst/>
          </a:prstGeom>
          <a:noFill/>
          <a:ln w="9525">
            <a:noFill/>
            <a:miter lim="800000"/>
            <a:headEnd/>
            <a:tailEnd/>
          </a:ln>
          <a:effectLst/>
        </p:spPr>
      </p:pic>
      <p:pic>
        <p:nvPicPr>
          <p:cNvPr id="5" name="Picture 2"/>
          <p:cNvPicPr>
            <a:picLocks noChangeAspect="1" noChangeArrowheads="1"/>
          </p:cNvPicPr>
          <p:nvPr/>
        </p:nvPicPr>
        <p:blipFill>
          <a:blip r:embed="rId6" cstate="print"/>
          <a:srcRect/>
          <a:stretch>
            <a:fillRect/>
          </a:stretch>
        </p:blipFill>
        <p:spPr bwMode="auto">
          <a:xfrm>
            <a:off x="1285852" y="5929330"/>
            <a:ext cx="5810250" cy="514350"/>
          </a:xfrm>
          <a:prstGeom prst="rect">
            <a:avLst/>
          </a:prstGeom>
          <a:noFill/>
          <a:ln w="9525">
            <a:noFill/>
            <a:miter lim="800000"/>
            <a:headEnd/>
            <a:tailEnd/>
          </a:ln>
          <a:effectLst/>
        </p:spPr>
      </p:pic>
    </p:spTree>
    <p:extLst>
      <p:ext uri="{BB962C8B-B14F-4D97-AF65-F5344CB8AC3E}">
        <p14:creationId xmlns:p14="http://schemas.microsoft.com/office/powerpoint/2010/main" xmlns="" val="38643978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1.jpeg"/></Relationships>
</file>

<file path=ppt/theme/_rels/theme6.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nnine KPI's -18March 2014 D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NHS_Elect_white_template_v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7.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5674</Words>
  <Application>Microsoft Office PowerPoint</Application>
  <PresentationFormat>On-screen Show (4:3)</PresentationFormat>
  <Paragraphs>784</Paragraphs>
  <Slides>108</Slides>
  <Notes>30</Notes>
  <HiddenSlides>0</HiddenSlides>
  <MMClips>0</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108</vt:i4>
      </vt:variant>
    </vt:vector>
  </HeadingPairs>
  <TitlesOfParts>
    <vt:vector size="119" baseType="lpstr">
      <vt:lpstr>Parallax</vt:lpstr>
      <vt:lpstr>Pennine KPI's -18March 2014 D1</vt:lpstr>
      <vt:lpstr>8_NHS_Elect_white_template_v2</vt:lpstr>
      <vt:lpstr>Office Theme</vt:lpstr>
      <vt:lpstr>Urban</vt:lpstr>
      <vt:lpstr>Adjacency</vt:lpstr>
      <vt:lpstr>Slipstream</vt:lpstr>
      <vt:lpstr>1_Office Theme</vt:lpstr>
      <vt:lpstr>2_Office Theme</vt:lpstr>
      <vt:lpstr>3_Office Theme</vt:lpstr>
      <vt:lpstr>Document</vt:lpstr>
      <vt:lpstr>Nutrition and hydration in later life </vt:lpstr>
      <vt:lpstr>                           Why focus on nutrition    and hydration? </vt:lpstr>
      <vt:lpstr>Slide 3</vt:lpstr>
      <vt:lpstr>Slide 4</vt:lpstr>
      <vt:lpstr>Slide 5</vt:lpstr>
      <vt:lpstr>Our focus in Greater Manchester</vt:lpstr>
      <vt:lpstr>The Five Principles</vt:lpstr>
      <vt:lpstr> #MAW 2018 calls for members of the public to: </vt:lpstr>
      <vt:lpstr>Question 1</vt:lpstr>
      <vt:lpstr>Question 2</vt:lpstr>
      <vt:lpstr>Question 3</vt:lpstr>
      <vt:lpstr>    The Salford Journey   </vt:lpstr>
      <vt:lpstr>Our approach – Align with Integrated Care Organisation programme</vt:lpstr>
      <vt:lpstr>Hospital admissions for malnutrition by Greater Manchester local authority residents, directly standardised rate per 100,000; three year average 2013-16 to 2015-18</vt:lpstr>
      <vt:lpstr>Average (mean) length of stay in days of hospital admissions for malnutrition; Greater Manchester residents, three year periods 2013-16 to 2015-18</vt:lpstr>
      <vt:lpstr>Work Stream Remits</vt:lpstr>
      <vt:lpstr>Raising Awareness</vt:lpstr>
      <vt:lpstr>Progress</vt:lpstr>
      <vt:lpstr>Progress</vt:lpstr>
      <vt:lpstr>Nutrition and Dysphagia Training </vt:lpstr>
      <vt:lpstr>Slide 21</vt:lpstr>
      <vt:lpstr>Prototype March 2015</vt:lpstr>
      <vt:lpstr>The ‘science’</vt:lpstr>
      <vt:lpstr>Slide 24</vt:lpstr>
      <vt:lpstr>Slide 25</vt:lpstr>
      <vt:lpstr>Slide 26</vt:lpstr>
      <vt:lpstr>Salford MTF Steering Group 2018 </vt:lpstr>
      <vt:lpstr>Greater Manchester Nutrition and Hydration programme</vt:lpstr>
      <vt:lpstr>Greater Manchester Nutrition and Hydration Programme</vt:lpstr>
      <vt:lpstr>Greater Manchester Nutrition and Hydration Programme</vt:lpstr>
      <vt:lpstr>Background </vt:lpstr>
      <vt:lpstr>Slide 32</vt:lpstr>
      <vt:lpstr>Slide 33</vt:lpstr>
      <vt:lpstr>Brief intervention</vt:lpstr>
      <vt:lpstr>Slide 35</vt:lpstr>
      <vt:lpstr>Implementation – Engagement with other GM programmes and organisations</vt:lpstr>
      <vt:lpstr>Progress so far</vt:lpstr>
      <vt:lpstr>Slide 38</vt:lpstr>
      <vt:lpstr>Timeline</vt:lpstr>
      <vt:lpstr>Please support us!</vt:lpstr>
      <vt:lpstr>Team EAU Innovation Project  ‘Malnutrition Closer to Home’</vt:lpstr>
      <vt:lpstr>Disease Related Malnutrition (DRM)</vt:lpstr>
      <vt:lpstr>Residents aged 65 years and over with BMI of &lt;20kg/m² in Salford </vt:lpstr>
      <vt:lpstr>Driver Diagram EAU project</vt:lpstr>
      <vt:lpstr>Key Objectives </vt:lpstr>
      <vt:lpstr>What have we achieved so far?</vt:lpstr>
      <vt:lpstr>Developed Appropriate Nutritional Pathways </vt:lpstr>
      <vt:lpstr>Patients Contacts Split By Pathway</vt:lpstr>
      <vt:lpstr>EAU Training</vt:lpstr>
      <vt:lpstr>Referrals split by ward</vt:lpstr>
      <vt:lpstr>Slide 51</vt:lpstr>
      <vt:lpstr>Lunch and Learn sessions </vt:lpstr>
      <vt:lpstr>What’s next?</vt:lpstr>
      <vt:lpstr>Dysphagia Care Home Champions Innovation</vt:lpstr>
      <vt:lpstr>Why?</vt:lpstr>
      <vt:lpstr>Focus for Champions</vt:lpstr>
      <vt:lpstr>Slide 57</vt:lpstr>
      <vt:lpstr>IDDSI – What is it?</vt:lpstr>
      <vt:lpstr>Risk feeding protocol</vt:lpstr>
      <vt:lpstr>Benefits if correctly implemented</vt:lpstr>
      <vt:lpstr>Our proposal</vt:lpstr>
      <vt:lpstr>Measuring success</vt:lpstr>
      <vt:lpstr>Measuring success</vt:lpstr>
      <vt:lpstr>Maintaining success</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Kafoodle Innovation Project.  Digitising Menus</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Thank you</vt:lpstr>
      <vt:lpstr>Ageing Well in Salford,  an Age Friendly City </vt:lpstr>
      <vt:lpstr>Slide 99</vt:lpstr>
      <vt:lpstr>Slide 100</vt:lpstr>
      <vt:lpstr>Slide 101</vt:lpstr>
      <vt:lpstr>Slide 102</vt:lpstr>
      <vt:lpstr>Slide 103</vt:lpstr>
      <vt:lpstr>Slide 104</vt:lpstr>
      <vt:lpstr>Slide 105</vt:lpstr>
      <vt:lpstr>Slide 106</vt:lpstr>
      <vt:lpstr>Slide 107</vt:lpstr>
      <vt:lpstr>Slide 108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and hydration in later life</dc:title>
  <dc:creator>Sarah</dc:creator>
  <cp:lastModifiedBy>jbevan</cp:lastModifiedBy>
  <cp:revision>12</cp:revision>
  <dcterms:created xsi:type="dcterms:W3CDTF">2018-09-30T22:27:08Z</dcterms:created>
  <dcterms:modified xsi:type="dcterms:W3CDTF">2018-10-17T08:30:40Z</dcterms:modified>
</cp:coreProperties>
</file>